
<file path=[Content_Types].xml><?xml version="1.0" encoding="utf-8"?>
<Types xmlns="http://schemas.openxmlformats.org/package/2006/content-types">
  <Default Extension="xml" ContentType="application/vnd.openxmlformats-package.core-properties+xml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439e22775cd94e5d" /><Relationship Type="http://schemas.openxmlformats.org/officeDocument/2006/relationships/extended-properties" Target="/docProps/app.xml" Id="R0b40c8686edc4735" /><Relationship Type="http://schemas.openxmlformats.org/officeDocument/2006/relationships/officeDocument" Target="/ppt/presentation.xml" Id="R25a981218e73428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9edef831aeb40cf"/>
  </p:sldMasterIdLst>
  <p:notesMasterIdLst>
    <p:notesMasterId xmlns:r="http://schemas.openxmlformats.org/officeDocument/2006/relationships" r:id="R09e2546627e34800"/>
  </p:notesMasterIdLst>
  <p:sldIdLst>
    <p:sldId xmlns:r="http://schemas.openxmlformats.org/officeDocument/2006/relationships" id="256" r:id="R262512c4919847ea"/>
    <p:sldId xmlns:r="http://schemas.openxmlformats.org/officeDocument/2006/relationships" id="257" r:id="R668d4ae10b534b4a"/>
    <p:sldId xmlns:r="http://schemas.openxmlformats.org/officeDocument/2006/relationships" id="258" r:id="R841a08bee8834893"/>
    <p:sldId xmlns:r="http://schemas.openxmlformats.org/officeDocument/2006/relationships" id="259" r:id="R850e002f4b6c45d8"/>
    <p:sldId xmlns:r="http://schemas.openxmlformats.org/officeDocument/2006/relationships" id="260" r:id="Reed844b5ebc34086"/>
    <p:sldId xmlns:r="http://schemas.openxmlformats.org/officeDocument/2006/relationships" id="261" r:id="Rfe947c739f2b4a0a"/>
    <p:sldId xmlns:r="http://schemas.openxmlformats.org/officeDocument/2006/relationships" id="262" r:id="R010bf5d30fc444fe"/>
    <p:sldId xmlns:r="http://schemas.openxmlformats.org/officeDocument/2006/relationships" id="263" r:id="R3188cae3b49c439a"/>
    <p:sldId xmlns:r="http://schemas.openxmlformats.org/officeDocument/2006/relationships" id="264" r:id="Rba3e7e69c59c4c77"/>
    <p:sldId xmlns:r="http://schemas.openxmlformats.org/officeDocument/2006/relationships" id="265" r:id="R89f19c4017f94bcf"/>
    <p:sldId xmlns:r="http://schemas.openxmlformats.org/officeDocument/2006/relationships" id="266" r:id="R490e9f38c22c4cc9"/>
    <p:sldId xmlns:r="http://schemas.openxmlformats.org/officeDocument/2006/relationships" id="267" r:id="Rf777fe8503834933"/>
    <p:sldId xmlns:r="http://schemas.openxmlformats.org/officeDocument/2006/relationships" id="268" r:id="R6f15216bd7cd42dd"/>
    <p:sldId xmlns:r="http://schemas.openxmlformats.org/officeDocument/2006/relationships" id="269" r:id="Ref3d592b02cd4531"/>
    <p:sldId xmlns:r="http://schemas.openxmlformats.org/officeDocument/2006/relationships" id="270" r:id="Rc89e1be49d1e4f01"/>
    <p:sldId xmlns:r="http://schemas.openxmlformats.org/officeDocument/2006/relationships" id="271" r:id="Rb9ab7c2cb3c14623"/>
    <p:sldId xmlns:r="http://schemas.openxmlformats.org/officeDocument/2006/relationships" id="272" r:id="Ra4012880a6fd4683"/>
    <p:sldId xmlns:r="http://schemas.openxmlformats.org/officeDocument/2006/relationships" id="273" r:id="R6b34517311f64ff6"/>
    <p:sldId xmlns:r="http://schemas.openxmlformats.org/officeDocument/2006/relationships" id="274" r:id="R654ea7b73e7147b1"/>
    <p:sldId xmlns:r="http://schemas.openxmlformats.org/officeDocument/2006/relationships" id="275" r:id="Reec3235df52a4711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c54b6abe49c74b6b" /><Relationship Type="http://schemas.openxmlformats.org/officeDocument/2006/relationships/slideMaster" Target="/ppt/slideMasters/slideMaster1.xml" Id="Ra9edef831aeb40cf" /><Relationship Type="http://schemas.openxmlformats.org/officeDocument/2006/relationships/notesMaster" Target="/ppt/notesMasters/notesMaster1.xml" Id="R09e2546627e34800" /><Relationship Type="http://schemas.openxmlformats.org/officeDocument/2006/relationships/presProps" Target="/ppt/presProps.xml" Id="R290f4208bd744d24" /><Relationship Type="http://schemas.openxmlformats.org/officeDocument/2006/relationships/tableStyles" Target="/ppt/tableStyles.xml" Id="R2a0516072f8e415e" /><Relationship Type="http://schemas.openxmlformats.org/officeDocument/2006/relationships/slide" Target="/ppt/slides/slide1.xml" Id="R262512c4919847ea" /><Relationship Type="http://schemas.openxmlformats.org/officeDocument/2006/relationships/slide" Target="/ppt/slides/slide2.xml" Id="R668d4ae10b534b4a" /><Relationship Type="http://schemas.openxmlformats.org/officeDocument/2006/relationships/slide" Target="/ppt/slides/slide3.xml" Id="R841a08bee8834893" /><Relationship Type="http://schemas.openxmlformats.org/officeDocument/2006/relationships/slide" Target="/ppt/slides/slide4.xml" Id="R850e002f4b6c45d8" /><Relationship Type="http://schemas.openxmlformats.org/officeDocument/2006/relationships/slide" Target="/ppt/slides/slide5.xml" Id="Reed844b5ebc34086" /><Relationship Type="http://schemas.openxmlformats.org/officeDocument/2006/relationships/slide" Target="/ppt/slides/slide6.xml" Id="Rfe947c739f2b4a0a" /><Relationship Type="http://schemas.openxmlformats.org/officeDocument/2006/relationships/slide" Target="/ppt/slides/slide7.xml" Id="R010bf5d30fc444fe" /><Relationship Type="http://schemas.openxmlformats.org/officeDocument/2006/relationships/slide" Target="/ppt/slides/slide8.xml" Id="R3188cae3b49c439a" /><Relationship Type="http://schemas.openxmlformats.org/officeDocument/2006/relationships/slide" Target="/ppt/slides/slide9.xml" Id="Rba3e7e69c59c4c77" /><Relationship Type="http://schemas.openxmlformats.org/officeDocument/2006/relationships/slide" Target="/ppt/slides/slide10.xml" Id="R89f19c4017f94bcf" /><Relationship Type="http://schemas.openxmlformats.org/officeDocument/2006/relationships/slide" Target="/ppt/slides/slide11.xml" Id="R490e9f38c22c4cc9" /><Relationship Type="http://schemas.openxmlformats.org/officeDocument/2006/relationships/slide" Target="/ppt/slides/slide12.xml" Id="Rf777fe8503834933" /><Relationship Type="http://schemas.openxmlformats.org/officeDocument/2006/relationships/slide" Target="/ppt/slides/slide13.xml" Id="R6f15216bd7cd42dd" /><Relationship Type="http://schemas.openxmlformats.org/officeDocument/2006/relationships/slide" Target="/ppt/slides/slide14.xml" Id="Ref3d592b02cd4531" /><Relationship Type="http://schemas.openxmlformats.org/officeDocument/2006/relationships/slide" Target="/ppt/slides/slide15.xml" Id="Rc89e1be49d1e4f01" /><Relationship Type="http://schemas.openxmlformats.org/officeDocument/2006/relationships/slide" Target="/ppt/slides/slide16.xml" Id="Rb9ab7c2cb3c14623" /><Relationship Type="http://schemas.openxmlformats.org/officeDocument/2006/relationships/slide" Target="/ppt/slides/slide17.xml" Id="Ra4012880a6fd4683" /><Relationship Type="http://schemas.openxmlformats.org/officeDocument/2006/relationships/slide" Target="/ppt/slides/slide18.xml" Id="R6b34517311f64ff6" /><Relationship Type="http://schemas.openxmlformats.org/officeDocument/2006/relationships/slide" Target="/ppt/slides/slide19.xml" Id="R654ea7b73e7147b1" /><Relationship Type="http://schemas.openxmlformats.org/officeDocument/2006/relationships/slide" Target="/ppt/slides/slide20.xml" Id="Reec3235df52a4711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771e7133cee54a24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cc8eeaf73e7c4a41" /><Relationship Type="http://schemas.openxmlformats.org/officeDocument/2006/relationships/notesMaster" Target="/ppt/notesMasters/notesMaster1.xml" Id="R931b9132a2fe4ce9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b2a02f8bf3fa40ab" /><Relationship Type="http://schemas.openxmlformats.org/officeDocument/2006/relationships/notesMaster" Target="/ppt/notesMasters/notesMaster1.xml" Id="Rb9a576ce794f448a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9441244f173d4be0" /><Relationship Type="http://schemas.openxmlformats.org/officeDocument/2006/relationships/notesMaster" Target="/ppt/notesMasters/notesMaster1.xml" Id="R8d6e930e26db4515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926b94de36ce4c8a" /><Relationship Type="http://schemas.openxmlformats.org/officeDocument/2006/relationships/notesMaster" Target="/ppt/notesMasters/notesMaster1.xml" Id="Ra6ec98d64f1f4632" /></Relationships>
</file>

<file path=ppt/notesSlides/_rels/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ffc72c6dff3f4130" /><Relationship Type="http://schemas.openxmlformats.org/officeDocument/2006/relationships/notesMaster" Target="/ppt/notesMasters/notesMaster1.xml" Id="Rcceac0d0c4734405" /></Relationships>
</file>

<file path=ppt/notesSlides/_rels/notesSlide14.xml.rels>&#65279;<?xml version="1.0" encoding="utf-8"?><Relationships xmlns="http://schemas.openxmlformats.org/package/2006/relationships"><Relationship Type="http://schemas.openxmlformats.org/officeDocument/2006/relationships/slide" Target="/ppt/slides/slide14.xml" Id="R3cbac8be2bcb41fb" /><Relationship Type="http://schemas.openxmlformats.org/officeDocument/2006/relationships/notesMaster" Target="/ppt/notesMasters/notesMaster1.xml" Id="R185873e731054aa6" /></Relationships>
</file>

<file path=ppt/notesSlides/_rels/notesSlide15.xml.rels>&#65279;<?xml version="1.0" encoding="utf-8"?><Relationships xmlns="http://schemas.openxmlformats.org/package/2006/relationships"><Relationship Type="http://schemas.openxmlformats.org/officeDocument/2006/relationships/slide" Target="/ppt/slides/slide15.xml" Id="R0126f2acb20c4be0" /><Relationship Type="http://schemas.openxmlformats.org/officeDocument/2006/relationships/notesMaster" Target="/ppt/notesMasters/notesMaster1.xml" Id="Rac59bbd7bf804706" /></Relationships>
</file>

<file path=ppt/notesSlides/_rels/notesSlide16.xml.rels>&#65279;<?xml version="1.0" encoding="utf-8"?><Relationships xmlns="http://schemas.openxmlformats.org/package/2006/relationships"><Relationship Type="http://schemas.openxmlformats.org/officeDocument/2006/relationships/slide" Target="/ppt/slides/slide16.xml" Id="R6490063ce2e5497b" /><Relationship Type="http://schemas.openxmlformats.org/officeDocument/2006/relationships/notesMaster" Target="/ppt/notesMasters/notesMaster1.xml" Id="R050ca0249417497a" /></Relationships>
</file>

<file path=ppt/notesSlides/_rels/notesSlide17.xml.rels>&#65279;<?xml version="1.0" encoding="utf-8"?><Relationships xmlns="http://schemas.openxmlformats.org/package/2006/relationships"><Relationship Type="http://schemas.openxmlformats.org/officeDocument/2006/relationships/slide" Target="/ppt/slides/slide17.xml" Id="R34804f29d2424b96" /><Relationship Type="http://schemas.openxmlformats.org/officeDocument/2006/relationships/notesMaster" Target="/ppt/notesMasters/notesMaster1.xml" Id="Rc349db5f858b4ced" /></Relationships>
</file>

<file path=ppt/notesSlides/_rels/notesSlide18.xml.rels>&#65279;<?xml version="1.0" encoding="utf-8"?><Relationships xmlns="http://schemas.openxmlformats.org/package/2006/relationships"><Relationship Type="http://schemas.openxmlformats.org/officeDocument/2006/relationships/slide" Target="/ppt/slides/slide18.xml" Id="R147bd20ba2f34b01" /><Relationship Type="http://schemas.openxmlformats.org/officeDocument/2006/relationships/notesMaster" Target="/ppt/notesMasters/notesMaster1.xml" Id="Rc414e57884d3406f" /></Relationships>
</file>

<file path=ppt/notesSlides/_rels/notesSlide19.xml.rels>&#65279;<?xml version="1.0" encoding="utf-8"?><Relationships xmlns="http://schemas.openxmlformats.org/package/2006/relationships"><Relationship Type="http://schemas.openxmlformats.org/officeDocument/2006/relationships/slide" Target="/ppt/slides/slide19.xml" Id="Rc91b21c4550e42cd" /><Relationship Type="http://schemas.openxmlformats.org/officeDocument/2006/relationships/notesMaster" Target="/ppt/notesMasters/notesMaster1.xml" Id="R1ac42230c1874196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bef1e33b2d31409a" /><Relationship Type="http://schemas.openxmlformats.org/officeDocument/2006/relationships/notesMaster" Target="/ppt/notesMasters/notesMaster1.xml" Id="R1b09bff30f694133" /></Relationships>
</file>

<file path=ppt/notesSlides/_rels/notesSlide20.xml.rels>&#65279;<?xml version="1.0" encoding="utf-8"?><Relationships xmlns="http://schemas.openxmlformats.org/package/2006/relationships"><Relationship Type="http://schemas.openxmlformats.org/officeDocument/2006/relationships/slide" Target="/ppt/slides/slide20.xml" Id="Ra833bc59e35846dd" /><Relationship Type="http://schemas.openxmlformats.org/officeDocument/2006/relationships/notesMaster" Target="/ppt/notesMasters/notesMaster1.xml" Id="R4c48c2abb115490f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032ac95d635341e2" /><Relationship Type="http://schemas.openxmlformats.org/officeDocument/2006/relationships/notesMaster" Target="/ppt/notesMasters/notesMaster1.xml" Id="Rf0b50413208a4f70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e0780650408a4980" /><Relationship Type="http://schemas.openxmlformats.org/officeDocument/2006/relationships/notesMaster" Target="/ppt/notesMasters/notesMaster1.xml" Id="Rfa258806be9d433d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5463cca169a74e43" /><Relationship Type="http://schemas.openxmlformats.org/officeDocument/2006/relationships/notesMaster" Target="/ppt/notesMasters/notesMaster1.xml" Id="R9ec190cd63d84511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039c6ab3c39e48d6" /><Relationship Type="http://schemas.openxmlformats.org/officeDocument/2006/relationships/notesMaster" Target="/ppt/notesMasters/notesMaster1.xml" Id="R99a6a3dc6c3a4ab1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ab6e0f78ad51475e" /><Relationship Type="http://schemas.openxmlformats.org/officeDocument/2006/relationships/notesMaster" Target="/ppt/notesMasters/notesMaster1.xml" Id="R71386b8420794db3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ed894d9ae36c43b1" /><Relationship Type="http://schemas.openxmlformats.org/officeDocument/2006/relationships/notesMaster" Target="/ppt/notesMasters/notesMaster1.xml" Id="Re27e2d9646da4cf9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7e8161dd3aed48b2" /><Relationship Type="http://schemas.openxmlformats.org/officeDocument/2006/relationships/notesMaster" Target="/ppt/notesMasters/notesMaster1.xml" Id="R5966ed5f3df54c90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https://sinia.minam.gob.pe/normas/aprueban-estandares-calidad-ambiental-eca-agua-establecen-3</a:t>
            </a:r>
          </a:p>
          <a:p xmlns:a="http://schemas.openxmlformats.org/drawingml/2006/main">
            <a:r>
              <a:t>- https://sinia.minam.gob.pe/documentos/protocolo-nacional-monitoreo-calidad-recursos-hidricos-superficiales</a:t>
            </a:r>
          </a:p>
          <a:p xmlns:a="http://schemas.openxmlformats.org/drawingml/2006/main">
            <a:r>
              <a:t>- https://www.iso.org/standard/84099.html</a:t>
            </a:r>
          </a:p>
          <a:p xmlns:a="http://schemas.openxmlformats.org/drawingml/2006/main">
            <a:r>
              <a:t>- https://www.iso.org/standard/82273.html</a:t>
            </a:r>
          </a:p>
          <a:p xmlns:a="http://schemas.openxmlformats.org/drawingml/2006/main">
            <a:r>
              <a:t>- https://www.iso.org/standard/55452.html</a:t>
            </a:r>
          </a:p>
          <a:p xmlns:a="http://schemas.openxmlformats.org/drawingml/2006/main">
            <a:r>
              <a:t>- https://www.iso.org/standard/66912.html</a:t>
            </a:r>
          </a:p>
          <a:p xmlns:a="http://schemas.openxmlformats.org/drawingml/2006/main">
            <a:r>
              <a:t>- https://academy.cenesamgroup.com/courses/curso-de-monitoreo-de-la-calidad-ambiental/lessons/base-legal-y-parametros-a-evaluar/</a:t>
            </a:r>
          </a:p>
          <a:p xmlns:a="http://schemas.openxmlformats.org/drawingml/2006/main">
            <a:r>
              <a:t>- Recurso visual CENESAM: cover-legal.png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https://sinia.minam.gob.pe/normas/aprueban-estandares-calidad-ambiental-eca-agua-establecen-3</a:t>
            </a:r>
          </a:p>
          <a:p xmlns:a="http://schemas.openxmlformats.org/drawingml/2006/main">
            <a:r>
              <a:t>- https://sinia.minam.gob.pe/documentos/protocolo-nacional-monitoreo-calidad-recursos-hidricos-superficiales</a:t>
            </a:r>
          </a:p>
          <a:p xmlns:a="http://schemas.openxmlformats.org/drawingml/2006/main">
            <a:r>
              <a:t>- https://www.iso.org/standard/84099.html</a:t>
            </a:r>
          </a:p>
          <a:p xmlns:a="http://schemas.openxmlformats.org/drawingml/2006/main">
            <a:r>
              <a:t>- https://www.iso.org/standard/82273.html</a:t>
            </a:r>
          </a:p>
          <a:p xmlns:a="http://schemas.openxmlformats.org/drawingml/2006/main">
            <a:r>
              <a:t>- https://www.iso.org/standard/55452.html</a:t>
            </a:r>
          </a:p>
          <a:p xmlns:a="http://schemas.openxmlformats.org/drawingml/2006/main">
            <a:r>
              <a:t>- https://www.iso.org/standard/66912.html</a:t>
            </a:r>
          </a:p>
          <a:p xmlns:a="http://schemas.openxmlformats.org/drawingml/2006/main">
            <a:r>
              <a:t>- https://academy.cenesamgroup.com/courses/curso-de-monitoreo-de-la-calidad-ambiental/lessons/base-legal-y-parametros-a-evaluar/</a:t>
            </a:r>
          </a:p>
          <a:p xmlns:a="http://schemas.openxmlformats.org/drawingml/2006/main">
            <a:r>
              <a:t>- Recurso visual CENESAM: img-011.png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https://sinia.minam.gob.pe/normas/aprueban-estandares-calidad-ambiental-eca-agua-establecen-3</a:t>
            </a:r>
          </a:p>
          <a:p xmlns:a="http://schemas.openxmlformats.org/drawingml/2006/main">
            <a:r>
              <a:t>- https://sinia.minam.gob.pe/documentos/protocolo-nacional-monitoreo-calidad-recursos-hidricos-superficiales</a:t>
            </a:r>
          </a:p>
          <a:p xmlns:a="http://schemas.openxmlformats.org/drawingml/2006/main">
            <a:r>
              <a:t>- https://www.iso.org/standard/84099.html</a:t>
            </a:r>
          </a:p>
          <a:p xmlns:a="http://schemas.openxmlformats.org/drawingml/2006/main">
            <a:r>
              <a:t>- https://www.iso.org/standard/82273.html</a:t>
            </a:r>
          </a:p>
          <a:p xmlns:a="http://schemas.openxmlformats.org/drawingml/2006/main">
            <a:r>
              <a:t>- https://www.iso.org/standard/55452.html</a:t>
            </a:r>
          </a:p>
          <a:p xmlns:a="http://schemas.openxmlformats.org/drawingml/2006/main">
            <a:r>
              <a:t>- https://www.iso.org/standard/66912.html</a:t>
            </a:r>
          </a:p>
          <a:p xmlns:a="http://schemas.openxmlformats.org/drawingml/2006/main">
            <a:r>
              <a:t>- https://academy.cenesamgroup.com/courses/curso-de-monitoreo-de-la-calidad-ambiental/lessons/base-legal-y-parametros-a-evaluar/</a:t>
            </a:r>
          </a:p>
          <a:p xmlns:a="http://schemas.openxmlformats.org/drawingml/2006/main">
            <a:r>
              <a:t>- Recurso visual CENESAM: img-012.png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https://sinia.minam.gob.pe/normas/aprueban-estandares-calidad-ambiental-eca-agua-establecen-3</a:t>
            </a:r>
          </a:p>
          <a:p xmlns:a="http://schemas.openxmlformats.org/drawingml/2006/main">
            <a:r>
              <a:t>- https://sinia.minam.gob.pe/documentos/protocolo-nacional-monitoreo-calidad-recursos-hidricos-superficiales</a:t>
            </a:r>
          </a:p>
          <a:p xmlns:a="http://schemas.openxmlformats.org/drawingml/2006/main">
            <a:r>
              <a:t>- https://www.iso.org/standard/84099.html</a:t>
            </a:r>
          </a:p>
          <a:p xmlns:a="http://schemas.openxmlformats.org/drawingml/2006/main">
            <a:r>
              <a:t>- https://www.iso.org/standard/82273.html</a:t>
            </a:r>
          </a:p>
          <a:p xmlns:a="http://schemas.openxmlformats.org/drawingml/2006/main">
            <a:r>
              <a:t>- https://www.iso.org/standard/55452.html</a:t>
            </a:r>
          </a:p>
          <a:p xmlns:a="http://schemas.openxmlformats.org/drawingml/2006/main">
            <a:r>
              <a:t>- https://www.iso.org/standard/66912.html</a:t>
            </a:r>
          </a:p>
          <a:p xmlns:a="http://schemas.openxmlformats.org/drawingml/2006/main">
            <a:r>
              <a:t>- https://academy.cenesamgroup.com/courses/curso-de-monitoreo-de-la-calidad-ambiental/lessons/base-legal-y-parametros-a-evaluar/</a:t>
            </a:r>
          </a:p>
          <a:p xmlns:a="http://schemas.openxmlformats.org/drawingml/2006/main">
            <a:r>
              <a:t>- Recurso visual CENESAM: img-013.png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https://sinia.minam.gob.pe/normas/aprueban-estandares-calidad-ambiental-eca-agua-establecen-3</a:t>
            </a:r>
          </a:p>
          <a:p xmlns:a="http://schemas.openxmlformats.org/drawingml/2006/main">
            <a:r>
              <a:t>- https://sinia.minam.gob.pe/documentos/protocolo-nacional-monitoreo-calidad-recursos-hidricos-superficiales</a:t>
            </a:r>
          </a:p>
          <a:p xmlns:a="http://schemas.openxmlformats.org/drawingml/2006/main">
            <a:r>
              <a:t>- https://www.iso.org/standard/84099.html</a:t>
            </a:r>
          </a:p>
          <a:p xmlns:a="http://schemas.openxmlformats.org/drawingml/2006/main">
            <a:r>
              <a:t>- https://www.iso.org/standard/82273.html</a:t>
            </a:r>
          </a:p>
          <a:p xmlns:a="http://schemas.openxmlformats.org/drawingml/2006/main">
            <a:r>
              <a:t>- https://www.iso.org/standard/55452.html</a:t>
            </a:r>
          </a:p>
          <a:p xmlns:a="http://schemas.openxmlformats.org/drawingml/2006/main">
            <a:r>
              <a:t>- https://www.iso.org/standard/66912.html</a:t>
            </a:r>
          </a:p>
          <a:p xmlns:a="http://schemas.openxmlformats.org/drawingml/2006/main">
            <a:r>
              <a:t>- https://academy.cenesamgroup.com/courses/curso-de-monitoreo-de-la-calidad-ambiental/lessons/base-legal-y-parametros-a-evaluar/</a:t>
            </a:r>
          </a:p>
          <a:p xmlns:a="http://schemas.openxmlformats.org/drawingml/2006/main">
            <a:r>
              <a:t>- Recurso visual CENESAM: img-014.png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https://sinia.minam.gob.pe/normas/aprueban-estandares-calidad-ambiental-eca-agua-establecen-3</a:t>
            </a:r>
          </a:p>
          <a:p xmlns:a="http://schemas.openxmlformats.org/drawingml/2006/main">
            <a:r>
              <a:t>- https://sinia.minam.gob.pe/documentos/protocolo-nacional-monitoreo-calidad-recursos-hidricos-superficiales</a:t>
            </a:r>
          </a:p>
          <a:p xmlns:a="http://schemas.openxmlformats.org/drawingml/2006/main">
            <a:r>
              <a:t>- https://www.iso.org/standard/84099.html</a:t>
            </a:r>
          </a:p>
          <a:p xmlns:a="http://schemas.openxmlformats.org/drawingml/2006/main">
            <a:r>
              <a:t>- https://www.iso.org/standard/82273.html</a:t>
            </a:r>
          </a:p>
          <a:p xmlns:a="http://schemas.openxmlformats.org/drawingml/2006/main">
            <a:r>
              <a:t>- https://www.iso.org/standard/55452.html</a:t>
            </a:r>
          </a:p>
          <a:p xmlns:a="http://schemas.openxmlformats.org/drawingml/2006/main">
            <a:r>
              <a:t>- https://www.iso.org/standard/66912.html</a:t>
            </a:r>
          </a:p>
          <a:p xmlns:a="http://schemas.openxmlformats.org/drawingml/2006/main">
            <a:r>
              <a:t>- https://academy.cenesamgroup.com/courses/curso-de-monitoreo-de-la-calidad-ambiental/lessons/base-legal-y-parametros-a-evaluar/</a:t>
            </a:r>
          </a:p>
          <a:p xmlns:a="http://schemas.openxmlformats.org/drawingml/2006/main">
            <a:r>
              <a:t>- Recurso visual CENESAM: img-015.png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https://sinia.minam.gob.pe/normas/aprueban-estandares-calidad-ambiental-eca-agua-establecen-3</a:t>
            </a:r>
          </a:p>
          <a:p xmlns:a="http://schemas.openxmlformats.org/drawingml/2006/main">
            <a:r>
              <a:t>- https://sinia.minam.gob.pe/documentos/protocolo-nacional-monitoreo-calidad-recursos-hidricos-superficiales</a:t>
            </a:r>
          </a:p>
          <a:p xmlns:a="http://schemas.openxmlformats.org/drawingml/2006/main">
            <a:r>
              <a:t>- https://www.iso.org/standard/84099.html</a:t>
            </a:r>
          </a:p>
          <a:p xmlns:a="http://schemas.openxmlformats.org/drawingml/2006/main">
            <a:r>
              <a:t>- https://www.iso.org/standard/82273.html</a:t>
            </a:r>
          </a:p>
          <a:p xmlns:a="http://schemas.openxmlformats.org/drawingml/2006/main">
            <a:r>
              <a:t>- https://www.iso.org/standard/55452.html</a:t>
            </a:r>
          </a:p>
          <a:p xmlns:a="http://schemas.openxmlformats.org/drawingml/2006/main">
            <a:r>
              <a:t>- https://www.iso.org/standard/66912.html</a:t>
            </a:r>
          </a:p>
          <a:p xmlns:a="http://schemas.openxmlformats.org/drawingml/2006/main">
            <a:r>
              <a:t>- https://academy.cenesamgroup.com/courses/curso-de-monitoreo-de-la-calidad-ambiental/lessons/base-legal-y-parametros-a-evaluar/</a:t>
            </a:r>
          </a:p>
          <a:p xmlns:a="http://schemas.openxmlformats.org/drawingml/2006/main">
            <a:r>
              <a:t>- Recurso visual CENESAM: img-016.png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https://sinia.minam.gob.pe/normas/aprueban-estandares-calidad-ambiental-eca-agua-establecen-3</a:t>
            </a:r>
          </a:p>
          <a:p xmlns:a="http://schemas.openxmlformats.org/drawingml/2006/main">
            <a:r>
              <a:t>- https://sinia.minam.gob.pe/documentos/protocolo-nacional-monitoreo-calidad-recursos-hidricos-superficiales</a:t>
            </a:r>
          </a:p>
          <a:p xmlns:a="http://schemas.openxmlformats.org/drawingml/2006/main">
            <a:r>
              <a:t>- https://www.iso.org/standard/84099.html</a:t>
            </a:r>
          </a:p>
          <a:p xmlns:a="http://schemas.openxmlformats.org/drawingml/2006/main">
            <a:r>
              <a:t>- https://www.iso.org/standard/82273.html</a:t>
            </a:r>
          </a:p>
          <a:p xmlns:a="http://schemas.openxmlformats.org/drawingml/2006/main">
            <a:r>
              <a:t>- https://www.iso.org/standard/55452.html</a:t>
            </a:r>
          </a:p>
          <a:p xmlns:a="http://schemas.openxmlformats.org/drawingml/2006/main">
            <a:r>
              <a:t>- https://www.iso.org/standard/66912.html</a:t>
            </a:r>
          </a:p>
          <a:p xmlns:a="http://schemas.openxmlformats.org/drawingml/2006/main">
            <a:r>
              <a:t>- https://academy.cenesamgroup.com/courses/curso-de-monitoreo-de-la-calidad-ambiental/lessons/base-legal-y-parametros-a-evaluar/</a:t>
            </a:r>
          </a:p>
          <a:p xmlns:a="http://schemas.openxmlformats.org/drawingml/2006/main">
            <a:r>
              <a:t>- Recurso visual CENESAM: img-018.png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https://sinia.minam.gob.pe/normas/aprueban-estandares-calidad-ambiental-eca-agua-establecen-3</a:t>
            </a:r>
          </a:p>
          <a:p xmlns:a="http://schemas.openxmlformats.org/drawingml/2006/main">
            <a:r>
              <a:t>- https://sinia.minam.gob.pe/documentos/protocolo-nacional-monitoreo-calidad-recursos-hidricos-superficiales</a:t>
            </a:r>
          </a:p>
          <a:p xmlns:a="http://schemas.openxmlformats.org/drawingml/2006/main">
            <a:r>
              <a:t>- https://www.iso.org/standard/84099.html</a:t>
            </a:r>
          </a:p>
          <a:p xmlns:a="http://schemas.openxmlformats.org/drawingml/2006/main">
            <a:r>
              <a:t>- https://www.iso.org/standard/82273.html</a:t>
            </a:r>
          </a:p>
          <a:p xmlns:a="http://schemas.openxmlformats.org/drawingml/2006/main">
            <a:r>
              <a:t>- https://www.iso.org/standard/55452.html</a:t>
            </a:r>
          </a:p>
          <a:p xmlns:a="http://schemas.openxmlformats.org/drawingml/2006/main">
            <a:r>
              <a:t>- https://www.iso.org/standard/66912.html</a:t>
            </a:r>
          </a:p>
          <a:p xmlns:a="http://schemas.openxmlformats.org/drawingml/2006/main">
            <a:r>
              <a:t>- https://academy.cenesamgroup.com/courses/curso-de-monitoreo-de-la-calidad-ambiental/lessons/base-legal-y-parametros-a-evaluar/</a:t>
            </a:r>
          </a:p>
          <a:p xmlns:a="http://schemas.openxmlformats.org/drawingml/2006/main">
            <a:r>
              <a:t>- Recurso visual CENESAM: img-019.png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https://sinia.minam.gob.pe/normas/aprueban-estandares-calidad-ambiental-eca-agua-establecen-3</a:t>
            </a:r>
          </a:p>
          <a:p xmlns:a="http://schemas.openxmlformats.org/drawingml/2006/main">
            <a:r>
              <a:t>- https://sinia.minam.gob.pe/documentos/protocolo-nacional-monitoreo-calidad-recursos-hidricos-superficiales</a:t>
            </a:r>
          </a:p>
          <a:p xmlns:a="http://schemas.openxmlformats.org/drawingml/2006/main">
            <a:r>
              <a:t>- https://www.iso.org/standard/84099.html</a:t>
            </a:r>
          </a:p>
          <a:p xmlns:a="http://schemas.openxmlformats.org/drawingml/2006/main">
            <a:r>
              <a:t>- https://www.iso.org/standard/82273.html</a:t>
            </a:r>
          </a:p>
          <a:p xmlns:a="http://schemas.openxmlformats.org/drawingml/2006/main">
            <a:r>
              <a:t>- https://www.iso.org/standard/55452.html</a:t>
            </a:r>
          </a:p>
          <a:p xmlns:a="http://schemas.openxmlformats.org/drawingml/2006/main">
            <a:r>
              <a:t>- https://www.iso.org/standard/66912.html</a:t>
            </a:r>
          </a:p>
          <a:p xmlns:a="http://schemas.openxmlformats.org/drawingml/2006/main">
            <a:r>
              <a:t>- https://academy.cenesamgroup.com/courses/curso-de-monitoreo-de-la-calidad-ambiental/lessons/base-legal-y-parametros-a-evaluar/</a:t>
            </a:r>
          </a:p>
          <a:p xmlns:a="http://schemas.openxmlformats.org/drawingml/2006/main">
            <a:r>
              <a:t>- Recurso visual CENESAM: img-022.png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https://sinia.minam.gob.pe/normas/aprueban-estandares-calidad-ambiental-eca-agua-establecen-3</a:t>
            </a:r>
          </a:p>
          <a:p xmlns:a="http://schemas.openxmlformats.org/drawingml/2006/main">
            <a:r>
              <a:t>- https://sinia.minam.gob.pe/documentos/protocolo-nacional-monitoreo-calidad-recursos-hidricos-superficiales</a:t>
            </a:r>
          </a:p>
          <a:p xmlns:a="http://schemas.openxmlformats.org/drawingml/2006/main">
            <a:r>
              <a:t>- https://www.iso.org/standard/84099.html</a:t>
            </a:r>
          </a:p>
          <a:p xmlns:a="http://schemas.openxmlformats.org/drawingml/2006/main">
            <a:r>
              <a:t>- https://www.iso.org/standard/82273.html</a:t>
            </a:r>
          </a:p>
          <a:p xmlns:a="http://schemas.openxmlformats.org/drawingml/2006/main">
            <a:r>
              <a:t>- https://www.iso.org/standard/55452.html</a:t>
            </a:r>
          </a:p>
          <a:p xmlns:a="http://schemas.openxmlformats.org/drawingml/2006/main">
            <a:r>
              <a:t>- https://www.iso.org/standard/66912.html</a:t>
            </a:r>
          </a:p>
          <a:p xmlns:a="http://schemas.openxmlformats.org/drawingml/2006/main">
            <a:r>
              <a:t>- https://academy.cenesamgroup.com/courses/curso-de-monitoreo-de-la-calidad-ambiental/lessons/base-legal-y-parametros-a-evaluar/</a:t>
            </a:r>
          </a:p>
          <a:p xmlns:a="http://schemas.openxmlformats.org/drawingml/2006/main">
            <a:r>
              <a:t>- Recurso visual CENESAM: img-026.png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https://sinia.minam.gob.pe/normas/aprueban-estandares-calidad-ambiental-eca-agua-establecen-3</a:t>
            </a:r>
          </a:p>
          <a:p xmlns:a="http://schemas.openxmlformats.org/drawingml/2006/main">
            <a:r>
              <a:t>- https://sinia.minam.gob.pe/documentos/protocolo-nacional-monitoreo-calidad-recursos-hidricos-superficiales</a:t>
            </a:r>
          </a:p>
          <a:p xmlns:a="http://schemas.openxmlformats.org/drawingml/2006/main">
            <a:r>
              <a:t>- https://www.iso.org/standard/84099.html</a:t>
            </a:r>
          </a:p>
          <a:p xmlns:a="http://schemas.openxmlformats.org/drawingml/2006/main">
            <a:r>
              <a:t>- https://www.iso.org/standard/82273.html</a:t>
            </a:r>
          </a:p>
          <a:p xmlns:a="http://schemas.openxmlformats.org/drawingml/2006/main">
            <a:r>
              <a:t>- https://www.iso.org/standard/55452.html</a:t>
            </a:r>
          </a:p>
          <a:p xmlns:a="http://schemas.openxmlformats.org/drawingml/2006/main">
            <a:r>
              <a:t>- https://www.iso.org/standard/66912.html</a:t>
            </a:r>
          </a:p>
          <a:p xmlns:a="http://schemas.openxmlformats.org/drawingml/2006/main">
            <a:r>
              <a:t>- https://academy.cenesamgroup.com/courses/curso-de-monitoreo-de-la-calidad-ambiental/lessons/base-legal-y-parametros-a-evaluar/</a:t>
            </a:r>
          </a:p>
          <a:p xmlns:a="http://schemas.openxmlformats.org/drawingml/2006/main">
            <a:r>
              <a:t>- Recurso visual CENESAM: img-002.png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https://sinia.minam.gob.pe/normas/aprueban-estandares-calidad-ambiental-eca-agua-establecen-3</a:t>
            </a:r>
          </a:p>
          <a:p xmlns:a="http://schemas.openxmlformats.org/drawingml/2006/main">
            <a:r>
              <a:t>- https://sinia.minam.gob.pe/documentos/protocolo-nacional-monitoreo-calidad-recursos-hidricos-superficiales</a:t>
            </a:r>
          </a:p>
          <a:p xmlns:a="http://schemas.openxmlformats.org/drawingml/2006/main">
            <a:r>
              <a:t>- https://www.iso.org/standard/84099.html</a:t>
            </a:r>
          </a:p>
          <a:p xmlns:a="http://schemas.openxmlformats.org/drawingml/2006/main">
            <a:r>
              <a:t>- https://www.iso.org/standard/82273.html</a:t>
            </a:r>
          </a:p>
          <a:p xmlns:a="http://schemas.openxmlformats.org/drawingml/2006/main">
            <a:r>
              <a:t>- https://www.iso.org/standard/55452.html</a:t>
            </a:r>
          </a:p>
          <a:p xmlns:a="http://schemas.openxmlformats.org/drawingml/2006/main">
            <a:r>
              <a:t>- https://www.iso.org/standard/66912.html</a:t>
            </a:r>
          </a:p>
          <a:p xmlns:a="http://schemas.openxmlformats.org/drawingml/2006/main">
            <a:r>
              <a:t>- https://academy.cenesamgroup.com/courses/curso-de-monitoreo-de-la-calidad-ambiental/lessons/base-legal-y-parametros-a-evaluar/</a:t>
            </a:r>
          </a:p>
          <a:p xmlns:a="http://schemas.openxmlformats.org/drawingml/2006/main">
            <a:r>
              <a:t>- Recurso visual CENESAM: img-027.png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https://sinia.minam.gob.pe/normas/aprueban-estandares-calidad-ambiental-eca-agua-establecen-3</a:t>
            </a:r>
          </a:p>
          <a:p xmlns:a="http://schemas.openxmlformats.org/drawingml/2006/main">
            <a:r>
              <a:t>- https://sinia.minam.gob.pe/documentos/protocolo-nacional-monitoreo-calidad-recursos-hidricos-superficiales</a:t>
            </a:r>
          </a:p>
          <a:p xmlns:a="http://schemas.openxmlformats.org/drawingml/2006/main">
            <a:r>
              <a:t>- https://www.iso.org/standard/84099.html</a:t>
            </a:r>
          </a:p>
          <a:p xmlns:a="http://schemas.openxmlformats.org/drawingml/2006/main">
            <a:r>
              <a:t>- https://www.iso.org/standard/82273.html</a:t>
            </a:r>
          </a:p>
          <a:p xmlns:a="http://schemas.openxmlformats.org/drawingml/2006/main">
            <a:r>
              <a:t>- https://www.iso.org/standard/55452.html</a:t>
            </a:r>
          </a:p>
          <a:p xmlns:a="http://schemas.openxmlformats.org/drawingml/2006/main">
            <a:r>
              <a:t>- https://www.iso.org/standard/66912.html</a:t>
            </a:r>
          </a:p>
          <a:p xmlns:a="http://schemas.openxmlformats.org/drawingml/2006/main">
            <a:r>
              <a:t>- https://academy.cenesamgroup.com/courses/curso-de-monitoreo-de-la-calidad-ambiental/lessons/base-legal-y-parametros-a-evaluar/</a:t>
            </a:r>
          </a:p>
          <a:p xmlns:a="http://schemas.openxmlformats.org/drawingml/2006/main">
            <a:r>
              <a:t>- Recurso visual CENESAM: img-003.png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https://sinia.minam.gob.pe/normas/aprueban-estandares-calidad-ambiental-eca-agua-establecen-3</a:t>
            </a:r>
          </a:p>
          <a:p xmlns:a="http://schemas.openxmlformats.org/drawingml/2006/main">
            <a:r>
              <a:t>- https://sinia.minam.gob.pe/documentos/protocolo-nacional-monitoreo-calidad-recursos-hidricos-superficiales</a:t>
            </a:r>
          </a:p>
          <a:p xmlns:a="http://schemas.openxmlformats.org/drawingml/2006/main">
            <a:r>
              <a:t>- https://www.iso.org/standard/84099.html</a:t>
            </a:r>
          </a:p>
          <a:p xmlns:a="http://schemas.openxmlformats.org/drawingml/2006/main">
            <a:r>
              <a:t>- https://www.iso.org/standard/82273.html</a:t>
            </a:r>
          </a:p>
          <a:p xmlns:a="http://schemas.openxmlformats.org/drawingml/2006/main">
            <a:r>
              <a:t>- https://www.iso.org/standard/55452.html</a:t>
            </a:r>
          </a:p>
          <a:p xmlns:a="http://schemas.openxmlformats.org/drawingml/2006/main">
            <a:r>
              <a:t>- https://www.iso.org/standard/66912.html</a:t>
            </a:r>
          </a:p>
          <a:p xmlns:a="http://schemas.openxmlformats.org/drawingml/2006/main">
            <a:r>
              <a:t>- https://academy.cenesamgroup.com/courses/curso-de-monitoreo-de-la-calidad-ambiental/lessons/base-legal-y-parametros-a-evaluar/</a:t>
            </a:r>
          </a:p>
          <a:p xmlns:a="http://schemas.openxmlformats.org/drawingml/2006/main">
            <a:r>
              <a:t>- Recurso visual CENESAM: img-004.png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https://sinia.minam.gob.pe/normas/aprueban-estandares-calidad-ambiental-eca-agua-establecen-3</a:t>
            </a:r>
          </a:p>
          <a:p xmlns:a="http://schemas.openxmlformats.org/drawingml/2006/main">
            <a:r>
              <a:t>- https://sinia.minam.gob.pe/documentos/protocolo-nacional-monitoreo-calidad-recursos-hidricos-superficiales</a:t>
            </a:r>
          </a:p>
          <a:p xmlns:a="http://schemas.openxmlformats.org/drawingml/2006/main">
            <a:r>
              <a:t>- https://www.iso.org/standard/84099.html</a:t>
            </a:r>
          </a:p>
          <a:p xmlns:a="http://schemas.openxmlformats.org/drawingml/2006/main">
            <a:r>
              <a:t>- https://www.iso.org/standard/82273.html</a:t>
            </a:r>
          </a:p>
          <a:p xmlns:a="http://schemas.openxmlformats.org/drawingml/2006/main">
            <a:r>
              <a:t>- https://www.iso.org/standard/55452.html</a:t>
            </a:r>
          </a:p>
          <a:p xmlns:a="http://schemas.openxmlformats.org/drawingml/2006/main">
            <a:r>
              <a:t>- https://www.iso.org/standard/66912.html</a:t>
            </a:r>
          </a:p>
          <a:p xmlns:a="http://schemas.openxmlformats.org/drawingml/2006/main">
            <a:r>
              <a:t>- https://academy.cenesamgroup.com/courses/curso-de-monitoreo-de-la-calidad-ambiental/lessons/base-legal-y-parametros-a-evaluar/</a:t>
            </a:r>
          </a:p>
          <a:p xmlns:a="http://schemas.openxmlformats.org/drawingml/2006/main">
            <a:r>
              <a:t>- Recurso visual CENESAM: img-005.png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https://sinia.minam.gob.pe/normas/aprueban-estandares-calidad-ambiental-eca-agua-establecen-3</a:t>
            </a:r>
          </a:p>
          <a:p xmlns:a="http://schemas.openxmlformats.org/drawingml/2006/main">
            <a:r>
              <a:t>- https://sinia.minam.gob.pe/documentos/protocolo-nacional-monitoreo-calidad-recursos-hidricos-superficiales</a:t>
            </a:r>
          </a:p>
          <a:p xmlns:a="http://schemas.openxmlformats.org/drawingml/2006/main">
            <a:r>
              <a:t>- https://www.iso.org/standard/84099.html</a:t>
            </a:r>
          </a:p>
          <a:p xmlns:a="http://schemas.openxmlformats.org/drawingml/2006/main">
            <a:r>
              <a:t>- https://www.iso.org/standard/82273.html</a:t>
            </a:r>
          </a:p>
          <a:p xmlns:a="http://schemas.openxmlformats.org/drawingml/2006/main">
            <a:r>
              <a:t>- https://www.iso.org/standard/55452.html</a:t>
            </a:r>
          </a:p>
          <a:p xmlns:a="http://schemas.openxmlformats.org/drawingml/2006/main">
            <a:r>
              <a:t>- https://www.iso.org/standard/66912.html</a:t>
            </a:r>
          </a:p>
          <a:p xmlns:a="http://schemas.openxmlformats.org/drawingml/2006/main">
            <a:r>
              <a:t>- https://academy.cenesamgroup.com/courses/curso-de-monitoreo-de-la-calidad-ambiental/lessons/base-legal-y-parametros-a-evaluar/</a:t>
            </a:r>
          </a:p>
          <a:p xmlns:a="http://schemas.openxmlformats.org/drawingml/2006/main">
            <a:r>
              <a:t>- Recurso visual CENESAM: img-006.png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https://sinia.minam.gob.pe/normas/aprueban-estandares-calidad-ambiental-eca-agua-establecen-3</a:t>
            </a:r>
          </a:p>
          <a:p xmlns:a="http://schemas.openxmlformats.org/drawingml/2006/main">
            <a:r>
              <a:t>- https://sinia.minam.gob.pe/documentos/protocolo-nacional-monitoreo-calidad-recursos-hidricos-superficiales</a:t>
            </a:r>
          </a:p>
          <a:p xmlns:a="http://schemas.openxmlformats.org/drawingml/2006/main">
            <a:r>
              <a:t>- https://www.iso.org/standard/84099.html</a:t>
            </a:r>
          </a:p>
          <a:p xmlns:a="http://schemas.openxmlformats.org/drawingml/2006/main">
            <a:r>
              <a:t>- https://www.iso.org/standard/82273.html</a:t>
            </a:r>
          </a:p>
          <a:p xmlns:a="http://schemas.openxmlformats.org/drawingml/2006/main">
            <a:r>
              <a:t>- https://www.iso.org/standard/55452.html</a:t>
            </a:r>
          </a:p>
          <a:p xmlns:a="http://schemas.openxmlformats.org/drawingml/2006/main">
            <a:r>
              <a:t>- https://www.iso.org/standard/66912.html</a:t>
            </a:r>
          </a:p>
          <a:p xmlns:a="http://schemas.openxmlformats.org/drawingml/2006/main">
            <a:r>
              <a:t>- https://academy.cenesamgroup.com/courses/curso-de-monitoreo-de-la-calidad-ambiental/lessons/base-legal-y-parametros-a-evaluar/</a:t>
            </a:r>
          </a:p>
          <a:p xmlns:a="http://schemas.openxmlformats.org/drawingml/2006/main">
            <a:r>
              <a:t>- Recurso visual CENESAM: img-007.png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https://sinia.minam.gob.pe/normas/aprueban-estandares-calidad-ambiental-eca-agua-establecen-3</a:t>
            </a:r>
          </a:p>
          <a:p xmlns:a="http://schemas.openxmlformats.org/drawingml/2006/main">
            <a:r>
              <a:t>- https://sinia.minam.gob.pe/documentos/protocolo-nacional-monitoreo-calidad-recursos-hidricos-superficiales</a:t>
            </a:r>
          </a:p>
          <a:p xmlns:a="http://schemas.openxmlformats.org/drawingml/2006/main">
            <a:r>
              <a:t>- https://www.iso.org/standard/84099.html</a:t>
            </a:r>
          </a:p>
          <a:p xmlns:a="http://schemas.openxmlformats.org/drawingml/2006/main">
            <a:r>
              <a:t>- https://www.iso.org/standard/82273.html</a:t>
            </a:r>
          </a:p>
          <a:p xmlns:a="http://schemas.openxmlformats.org/drawingml/2006/main">
            <a:r>
              <a:t>- https://www.iso.org/standard/55452.html</a:t>
            </a:r>
          </a:p>
          <a:p xmlns:a="http://schemas.openxmlformats.org/drawingml/2006/main">
            <a:r>
              <a:t>- https://www.iso.org/standard/66912.html</a:t>
            </a:r>
          </a:p>
          <a:p xmlns:a="http://schemas.openxmlformats.org/drawingml/2006/main">
            <a:r>
              <a:t>- https://academy.cenesamgroup.com/courses/curso-de-monitoreo-de-la-calidad-ambiental/lessons/base-legal-y-parametros-a-evaluar/</a:t>
            </a:r>
          </a:p>
          <a:p xmlns:a="http://schemas.openxmlformats.org/drawingml/2006/main">
            <a:r>
              <a:t>- Recurso visual CENESAM: img-008.png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https://sinia.minam.gob.pe/normas/aprueban-estandares-calidad-ambiental-eca-agua-establecen-3</a:t>
            </a:r>
          </a:p>
          <a:p xmlns:a="http://schemas.openxmlformats.org/drawingml/2006/main">
            <a:r>
              <a:t>- https://sinia.minam.gob.pe/documentos/protocolo-nacional-monitoreo-calidad-recursos-hidricos-superficiales</a:t>
            </a:r>
          </a:p>
          <a:p xmlns:a="http://schemas.openxmlformats.org/drawingml/2006/main">
            <a:r>
              <a:t>- https://www.iso.org/standard/84099.html</a:t>
            </a:r>
          </a:p>
          <a:p xmlns:a="http://schemas.openxmlformats.org/drawingml/2006/main">
            <a:r>
              <a:t>- https://www.iso.org/standard/82273.html</a:t>
            </a:r>
          </a:p>
          <a:p xmlns:a="http://schemas.openxmlformats.org/drawingml/2006/main">
            <a:r>
              <a:t>- https://www.iso.org/standard/55452.html</a:t>
            </a:r>
          </a:p>
          <a:p xmlns:a="http://schemas.openxmlformats.org/drawingml/2006/main">
            <a:r>
              <a:t>- https://www.iso.org/standard/66912.html</a:t>
            </a:r>
          </a:p>
          <a:p xmlns:a="http://schemas.openxmlformats.org/drawingml/2006/main">
            <a:r>
              <a:t>- https://academy.cenesamgroup.com/courses/curso-de-monitoreo-de-la-calidad-ambiental/lessons/base-legal-y-parametros-a-evaluar/</a:t>
            </a:r>
          </a:p>
          <a:p xmlns:a="http://schemas.openxmlformats.org/drawingml/2006/main">
            <a:r>
              <a:t>- Recurso visual CENESAM: img-010.png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6a756187de4ff0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bf64f8d3952a4fcc" /><Relationship Type="http://schemas.openxmlformats.org/officeDocument/2006/relationships/slideLayout" Target="/ppt/slideLayouts/slideLayout1.xml" Id="R5bccaaab4ff64988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bccaaab4ff64988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89a9f97f104395" /><Relationship Type="http://schemas.openxmlformats.org/officeDocument/2006/relationships/image" Target="/ppt/media/image.png" Id="R1ad30c5628754b4a" /><Relationship Type="http://schemas.openxmlformats.org/officeDocument/2006/relationships/image" Target="/ppt/media/image2.png" Id="R18397c4b0ac24353" /><Relationship Type="http://schemas.openxmlformats.org/officeDocument/2006/relationships/notesSlide" Target="/ppt/notesSlides/notesSlide1.xml" Id="R480d771cd75e407f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10239e4c684046" /><Relationship Type="http://schemas.openxmlformats.org/officeDocument/2006/relationships/image" Target="/ppt/media/image19.png" Id="Rb067b5d62a5d4ab0" /><Relationship Type="http://schemas.openxmlformats.org/officeDocument/2006/relationships/image" Target="/ppt/media/image20.png" Id="R732700d1fb38433f" /><Relationship Type="http://schemas.openxmlformats.org/officeDocument/2006/relationships/notesSlide" Target="/ppt/notesSlides/notesSlide10.xml" Id="R0c28788c94124f8f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72dafb42454bb6" /><Relationship Type="http://schemas.openxmlformats.org/officeDocument/2006/relationships/image" Target="/ppt/media/image21.png" Id="Rf0d5c7a0fdda4ada" /><Relationship Type="http://schemas.openxmlformats.org/officeDocument/2006/relationships/image" Target="/ppt/media/image22.png" Id="R3461fdb6934d4875" /><Relationship Type="http://schemas.openxmlformats.org/officeDocument/2006/relationships/notesSlide" Target="/ppt/notesSlides/notesSlide11.xml" Id="Rdfb7aa6f036a46e3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be595caaca46fb" /><Relationship Type="http://schemas.openxmlformats.org/officeDocument/2006/relationships/image" Target="/ppt/media/image23.png" Id="R9454cf54232e4235" /><Relationship Type="http://schemas.openxmlformats.org/officeDocument/2006/relationships/image" Target="/ppt/media/image24.png" Id="R65f2853b04454e07" /><Relationship Type="http://schemas.openxmlformats.org/officeDocument/2006/relationships/notesSlide" Target="/ppt/notesSlides/notesSlide12.xml" Id="R04b2381ba69644ed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35dae39f8a4983" /><Relationship Type="http://schemas.openxmlformats.org/officeDocument/2006/relationships/image" Target="/ppt/media/image25.png" Id="R1973fc6c39e94189" /><Relationship Type="http://schemas.openxmlformats.org/officeDocument/2006/relationships/image" Target="/ppt/media/image26.png" Id="R7728f1a014184af8" /><Relationship Type="http://schemas.openxmlformats.org/officeDocument/2006/relationships/notesSlide" Target="/ppt/notesSlides/notesSlide13.xml" Id="Rbc1178b484f74dad" /></Relationships>
</file>

<file path=ppt/slides/_rels/slide1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23a8010c1041e7" /><Relationship Type="http://schemas.openxmlformats.org/officeDocument/2006/relationships/image" Target="/ppt/media/image27.png" Id="R67ad69e8542047a4" /><Relationship Type="http://schemas.openxmlformats.org/officeDocument/2006/relationships/image" Target="/ppt/media/image28.png" Id="R60a86393f89240be" /><Relationship Type="http://schemas.openxmlformats.org/officeDocument/2006/relationships/notesSlide" Target="/ppt/notesSlides/notesSlide14.xml" Id="R67a1bec8bfdf4e47" /></Relationships>
</file>

<file path=ppt/slides/_rels/slide1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72fce107d04a15" /><Relationship Type="http://schemas.openxmlformats.org/officeDocument/2006/relationships/image" Target="/ppt/media/image29.png" Id="R599d88af405a4244" /><Relationship Type="http://schemas.openxmlformats.org/officeDocument/2006/relationships/image" Target="/ppt/media/image30.png" Id="R0a0131e4e2394de6" /><Relationship Type="http://schemas.openxmlformats.org/officeDocument/2006/relationships/notesSlide" Target="/ppt/notesSlides/notesSlide15.xml" Id="R28d459dc72314bfa" /></Relationships>
</file>

<file path=ppt/slides/_rels/slide1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b056e7dc564104" /><Relationship Type="http://schemas.openxmlformats.org/officeDocument/2006/relationships/image" Target="/ppt/media/image31.png" Id="R249cfb3bb1ce4164" /><Relationship Type="http://schemas.openxmlformats.org/officeDocument/2006/relationships/image" Target="/ppt/media/image32.png" Id="Rbe6247fab5ed4cc3" /><Relationship Type="http://schemas.openxmlformats.org/officeDocument/2006/relationships/notesSlide" Target="/ppt/notesSlides/notesSlide16.xml" Id="Rd8e8b0934e99438f" /></Relationships>
</file>

<file path=ppt/slides/_rels/slide1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5de4c7986142aa" /><Relationship Type="http://schemas.openxmlformats.org/officeDocument/2006/relationships/image" Target="/ppt/media/image33.png" Id="R70d0d746a9904545" /><Relationship Type="http://schemas.openxmlformats.org/officeDocument/2006/relationships/image" Target="/ppt/media/image34.png" Id="Rc41732de6721496a" /><Relationship Type="http://schemas.openxmlformats.org/officeDocument/2006/relationships/notesSlide" Target="/ppt/notesSlides/notesSlide17.xml" Id="Rb14d6bba53a64aac" /></Relationships>
</file>

<file path=ppt/slides/_rels/slide1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5a4a499b7142e3" /><Relationship Type="http://schemas.openxmlformats.org/officeDocument/2006/relationships/image" Target="/ppt/media/image35.png" Id="R2bd7c1f76b30423c" /><Relationship Type="http://schemas.openxmlformats.org/officeDocument/2006/relationships/image" Target="/ppt/media/image36.png" Id="R778b60c12dff43b6" /><Relationship Type="http://schemas.openxmlformats.org/officeDocument/2006/relationships/notesSlide" Target="/ppt/notesSlides/notesSlide18.xml" Id="R918e6fe8f86f44e8" /></Relationships>
</file>

<file path=ppt/slides/_rels/slide1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f2a782ae6d456a" /><Relationship Type="http://schemas.openxmlformats.org/officeDocument/2006/relationships/image" Target="/ppt/media/image37.png" Id="R915265d7ec044f66" /><Relationship Type="http://schemas.openxmlformats.org/officeDocument/2006/relationships/image" Target="/ppt/media/image38.png" Id="R8b6636b541dd48a8" /><Relationship Type="http://schemas.openxmlformats.org/officeDocument/2006/relationships/notesSlide" Target="/ppt/notesSlides/notesSlide19.xml" Id="R1f5e25701380414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f821f1ddbf42a9" /><Relationship Type="http://schemas.openxmlformats.org/officeDocument/2006/relationships/image" Target="/ppt/media/image3.png" Id="R708263ff4a304d28" /><Relationship Type="http://schemas.openxmlformats.org/officeDocument/2006/relationships/image" Target="/ppt/media/image4.png" Id="Rb6669528ccca4f07" /><Relationship Type="http://schemas.openxmlformats.org/officeDocument/2006/relationships/notesSlide" Target="/ppt/notesSlides/notesSlide2.xml" Id="Rf4a5a282cdeb4257" /></Relationships>
</file>

<file path=ppt/slides/_rels/slide2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dcb6f2965443a3" /><Relationship Type="http://schemas.openxmlformats.org/officeDocument/2006/relationships/image" Target="/ppt/media/image39.png" Id="Re05a1aea32b64429" /><Relationship Type="http://schemas.openxmlformats.org/officeDocument/2006/relationships/image" Target="/ppt/media/image40.png" Id="Rc5d24113f90345c9" /><Relationship Type="http://schemas.openxmlformats.org/officeDocument/2006/relationships/notesSlide" Target="/ppt/notesSlides/notesSlide20.xml" Id="R61e9558c2a6b4a1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0c65562ae4446a" /><Relationship Type="http://schemas.openxmlformats.org/officeDocument/2006/relationships/image" Target="/ppt/media/image5.png" Id="Re1ae0d80a2f04316" /><Relationship Type="http://schemas.openxmlformats.org/officeDocument/2006/relationships/image" Target="/ppt/media/image6.png" Id="Rd8911007267d4197" /><Relationship Type="http://schemas.openxmlformats.org/officeDocument/2006/relationships/notesSlide" Target="/ppt/notesSlides/notesSlide3.xml" Id="Rf2190ecb51cc4b2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668084d5a74a9e" /><Relationship Type="http://schemas.openxmlformats.org/officeDocument/2006/relationships/image" Target="/ppt/media/image7.png" Id="R1262004a338e437a" /><Relationship Type="http://schemas.openxmlformats.org/officeDocument/2006/relationships/image" Target="/ppt/media/image8.png" Id="Rf05ccbe4e86e4fe4" /><Relationship Type="http://schemas.openxmlformats.org/officeDocument/2006/relationships/notesSlide" Target="/ppt/notesSlides/notesSlide4.xml" Id="R2d35846004ac42a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7a453090ee4aef" /><Relationship Type="http://schemas.openxmlformats.org/officeDocument/2006/relationships/image" Target="/ppt/media/image9.png" Id="R01f45cde24b34b77" /><Relationship Type="http://schemas.openxmlformats.org/officeDocument/2006/relationships/image" Target="/ppt/media/image10.png" Id="Rbe97f5e48f0b45be" /><Relationship Type="http://schemas.openxmlformats.org/officeDocument/2006/relationships/notesSlide" Target="/ppt/notesSlides/notesSlide5.xml" Id="R4914e4ac23524ac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f55e21ddb24019" /><Relationship Type="http://schemas.openxmlformats.org/officeDocument/2006/relationships/image" Target="/ppt/media/image11.png" Id="R57542a05f93b47e2" /><Relationship Type="http://schemas.openxmlformats.org/officeDocument/2006/relationships/image" Target="/ppt/media/image12.png" Id="Rc2a3240ad62b4465" /><Relationship Type="http://schemas.openxmlformats.org/officeDocument/2006/relationships/notesSlide" Target="/ppt/notesSlides/notesSlide6.xml" Id="R3742ba1f47bd4fb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0d55d01dbd4658" /><Relationship Type="http://schemas.openxmlformats.org/officeDocument/2006/relationships/image" Target="/ppt/media/image13.png" Id="R6ff19b0639af4228" /><Relationship Type="http://schemas.openxmlformats.org/officeDocument/2006/relationships/image" Target="/ppt/media/image14.png" Id="R56f25d655f924fb1" /><Relationship Type="http://schemas.openxmlformats.org/officeDocument/2006/relationships/notesSlide" Target="/ppt/notesSlides/notesSlide7.xml" Id="Rbbde52e5888e46ec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6fd8e9ffb44df5" /><Relationship Type="http://schemas.openxmlformats.org/officeDocument/2006/relationships/image" Target="/ppt/media/image15.png" Id="R6d43a7d90b11466c" /><Relationship Type="http://schemas.openxmlformats.org/officeDocument/2006/relationships/image" Target="/ppt/media/image16.png" Id="Ra6fcc54622714826" /><Relationship Type="http://schemas.openxmlformats.org/officeDocument/2006/relationships/notesSlide" Target="/ppt/notesSlides/notesSlide8.xml" Id="R61ca487ce8e341f6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da6555d6ed40d4" /><Relationship Type="http://schemas.openxmlformats.org/officeDocument/2006/relationships/image" Target="/ppt/media/image17.png" Id="R0cf6614fb3bb4696" /><Relationship Type="http://schemas.openxmlformats.org/officeDocument/2006/relationships/image" Target="/ppt/media/image18.png" Id="R01a96f3549804233" /><Relationship Type="http://schemas.openxmlformats.org/officeDocument/2006/relationships/notesSlide" Target="/ppt/notesSlides/notesSlide9.xml" Id="R6a7ba6a269164cb3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071A2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DE93D6FE-F419-4117-8473-93FAEE9A45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238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DC5EE"/>
          </a:solidFill>
          <a:ln xmlns:a="http://schemas.openxmlformats.org/drawingml/2006/main" w="0">
            <a:noFill/>
            <a:prstDash val="solid"/>
          </a:ln>
        </p:spPr>
      </p:sp>
      <p:pic>
        <p:nvPicPr>
          <p:cNvPr id="1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ad30c5628754b4a"/>
          <a:srcRect xmlns:a="http://schemas.openxmlformats.org/drawingml/2006/main" l="0" t="929" r="0" b="929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123825"/>
            <a:ext cx="12192000" cy="6734175"/>
          </a:xfrm>
          <a:prstGeom xmlns:a="http://schemas.openxmlformats.org/drawingml/2006/main" prst="rect">
            <a:avLst/>
          </a:prstGeom>
        </p:spPr>
      </p:pic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0110A871-935E-4B93-914D-35C747B5C8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123825"/>
            <a:ext cx="7239000" cy="6734175"/>
          </a:xfrm>
          <a:prstGeom xmlns:a="http://schemas.openxmlformats.org/drawingml/2006/main" prst="rect">
            <a:avLst/>
          </a:prstGeom>
          <a:ln xmlns:a="http://schemas.openxmlformats.org/drawingml/2006/main" w="0">
            <a:noFill/>
            <a:prstDash val="solid"/>
          </a:ln>
        </p:spPr>
      </p:sp>
      <p:sp>
        <p:nvSpPr>
          <p:cNvPr id="4" name="k">
            <a:extLst xmlns:a="http://schemas.openxmlformats.org/drawingml/2006/main">
              <a:ext uri="{FF2B5EF4-FFF2-40B4-BE49-F238E27FC236}">
                <a16:creationId xmlns:a16="http://schemas.microsoft.com/office/drawing/2014/main" id="{3DD3AD48-DE21-4235-A7BD-1CFE332161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66750"/>
            <a:ext cx="6191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35D6F3"/>
                </a:solidFill>
              </a:defRPr>
            </a:pPr>
            <a:r>
              <a:rPr sz="1275" b="1">
                <a:solidFill>
                  <a:srgbClr val="35D6F3"/>
                </a:solidFill>
              </a:rPr>
              <a:t>MÓDULO 01 · MONITOREO DE LA CALIDAD DEL AGUA</a:t>
            </a:r>
          </a:p>
        </p:txBody>
      </p:sp>
      <p:sp>
        <p:nvSpPr>
          <p:cNvPr id="5" name="title">
            <a:extLst xmlns:a="http://schemas.openxmlformats.org/drawingml/2006/main">
              <a:ext uri="{FF2B5EF4-FFF2-40B4-BE49-F238E27FC236}">
                <a16:creationId xmlns:a16="http://schemas.microsoft.com/office/drawing/2014/main" id="{00038ED8-557E-467C-8906-1D46041F04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476375"/>
            <a:ext cx="6191250" cy="1619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675" b="1">
                <a:solidFill>
                  <a:srgbClr val="FFFFFF"/>
                </a:solidFill>
              </a:defRPr>
            </a:pPr>
            <a:r>
              <a:rPr sz="3675" b="1">
                <a:solidFill>
                  <a:srgbClr val="FFFFFF"/>
                </a:solidFill>
              </a:rPr>
              <a:t>Base legal vigente y parámetros a evaluar</a:t>
            </a:r>
          </a:p>
        </p:txBody>
      </p:sp>
      <p:sp>
        <p:nvSpPr>
          <p:cNvPr id="6" name="body">
            <a:extLst xmlns:a="http://schemas.openxmlformats.org/drawingml/2006/main">
              <a:ext uri="{FF2B5EF4-FFF2-40B4-BE49-F238E27FC236}">
                <a16:creationId xmlns:a16="http://schemas.microsoft.com/office/drawing/2014/main" id="{0FF6F6A7-0CF0-4E52-85D4-37A15D8019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333750"/>
            <a:ext cx="5715000" cy="1047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E4F4FA"/>
                </a:solidFill>
              </a:defRPr>
            </a:pPr>
            <a:r>
              <a:rPr sz="1725" b="0">
                <a:solidFill>
                  <a:srgbClr val="E4F4FA"/>
                </a:solidFill>
              </a:rPr>
              <a:t>Cómo seleccionar el instrumento jurídico correcto antes de diseñar la campaña.</a:t>
            </a:r>
          </a:p>
        </p:txBody>
      </p:sp>
      <p:sp>
        <p:nvSpPr>
          <p:cNvPr id="7" name="tag">
            <a:extLst xmlns:a="http://schemas.openxmlformats.org/drawingml/2006/main">
              <a:ext uri="{FF2B5EF4-FFF2-40B4-BE49-F238E27FC236}">
                <a16:creationId xmlns:a16="http://schemas.microsoft.com/office/drawing/2014/main" id="{EF86BFF3-E98C-4E50-96C7-649832E0EB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334000"/>
            <a:ext cx="4762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FFD166"/>
                </a:solidFill>
              </a:defRPr>
            </a:pPr>
            <a:r>
              <a:rPr sz="1200" b="1">
                <a:solidFill>
                  <a:srgbClr val="FFD166"/>
                </a:solidFill>
              </a:rPr>
              <a:t>CENESAM · FORMACIÓN TÉCNICA APLICADA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5964B70C-BB80-4152-AA1C-77E3B1FA21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01250" y="6076950"/>
            <a:ext cx="1619250" cy="49530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pic>
        <p:nvPicPr>
          <p:cNvPr id="19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8397c4b0ac24353"/>
          <a:stretch xmlns:a="http://schemas.openxmlformats.org/drawingml/2006/main"/>
        </p:blipFill>
        <p:spPr>
          <a:xfrm xmlns:a="http://schemas.openxmlformats.org/drawingml/2006/main">
            <a:off x="10663097" y="6143625"/>
            <a:ext cx="295557" cy="361950"/>
          </a:xfrm>
          <a:prstGeom xmlns:a="http://schemas.openxmlformats.org/drawingml/2006/main" prst="rect">
            <a:avLst/>
          </a:prstGeom>
        </p:spPr>
      </p:pic>
      <p:sp>
        <p:nvSpPr>
          <p:cNvPr id="10" name="page">
            <a:extLst xmlns:a="http://schemas.openxmlformats.org/drawingml/2006/main">
              <a:ext uri="{FF2B5EF4-FFF2-40B4-BE49-F238E27FC236}">
                <a16:creationId xmlns:a16="http://schemas.microsoft.com/office/drawing/2014/main" id="{AD7394A6-9CCF-4B69-B6A9-271495887F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305550"/>
            <a:ext cx="952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35D6F3"/>
                </a:solidFill>
              </a:defRPr>
            </a:pPr>
            <a:r>
              <a:rPr sz="975" b="1">
                <a:solidFill>
                  <a:srgbClr val="35D6F3"/>
                </a:solidFill>
              </a:rPr>
              <a:t>01 / 20</a:t>
            </a:r>
          </a:p>
        </p:txBody>
      </p:sp>
    </p:spTree>
    <p:extLst>
      <p:ext uri="{BB962C8B-B14F-4D97-AF65-F5344CB8AC3E}">
        <p14:creationId xmlns:p14="http://schemas.microsoft.com/office/powerpoint/2010/main" val="49921954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071A2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FE8C464B-3B35-40CB-A1C9-7DCC49D94D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238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DC5E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2AEE0F18-C129-4279-A100-B5D9B9CA88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571500"/>
            <a:ext cx="5095875" cy="5095875"/>
          </a:xfrm>
          <a:prstGeom xmlns:a="http://schemas.openxmlformats.org/drawingml/2006/main" prst="roundRect">
            <a:avLst>
              <a:gd name="adj" fmla="val 1495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14288">
            <a:solidFill>
              <a:srgbClr val="1DC5EE"/>
            </a:solidFill>
            <a:prstDash val="solid"/>
          </a:ln>
        </p:spPr>
      </p:sp>
      <p:pic>
        <p:nvPicPr>
          <p:cNvPr id="14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067b5d62a5d4ab0"/>
          <a:stretch xmlns:a="http://schemas.openxmlformats.org/drawingml/2006/main"/>
        </p:blipFill>
        <p:spPr>
          <a:xfrm xmlns:a="http://schemas.openxmlformats.org/drawingml/2006/main">
            <a:off x="628650" y="1761232"/>
            <a:ext cx="4829175" cy="2716411"/>
          </a:xfrm>
          <a:prstGeom xmlns:a="http://schemas.openxmlformats.org/drawingml/2006/main" prst="rect">
            <a:avLst/>
          </a:prstGeom>
        </p:spPr>
      </p:pic>
      <p:sp>
        <p:nvSpPr>
          <p:cNvPr id="4" name="k">
            <a:extLst xmlns:a="http://schemas.openxmlformats.org/drawingml/2006/main">
              <a:ext uri="{FF2B5EF4-FFF2-40B4-BE49-F238E27FC236}">
                <a16:creationId xmlns:a16="http://schemas.microsoft.com/office/drawing/2014/main" id="{B181A376-51E7-46D8-9E27-76EAC12C0F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00750" y="685800"/>
            <a:ext cx="5429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35D6F3"/>
                </a:solidFill>
              </a:defRPr>
            </a:pPr>
            <a:r>
              <a:rPr sz="1200" b="1">
                <a:solidFill>
                  <a:srgbClr val="35D6F3"/>
                </a:solidFill>
              </a:rPr>
              <a:t>LECCIÓN 606 · CRITERIO PROFESIONAL</a:t>
            </a:r>
          </a:p>
        </p:txBody>
      </p:sp>
      <p:sp>
        <p:nvSpPr>
          <p:cNvPr id="5" name="title">
            <a:extLst xmlns:a="http://schemas.openxmlformats.org/drawingml/2006/main">
              <a:ext uri="{FF2B5EF4-FFF2-40B4-BE49-F238E27FC236}">
                <a16:creationId xmlns:a16="http://schemas.microsoft.com/office/drawing/2014/main" id="{4BD505F6-3C18-4A34-A7CE-24EC7D90B8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00750" y="1190625"/>
            <a:ext cx="54292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775" b="1">
                <a:solidFill>
                  <a:srgbClr val="FFFFFF"/>
                </a:solidFill>
              </a:defRPr>
            </a:pPr>
            <a:r>
              <a:rPr sz="2775" b="1">
                <a:solidFill>
                  <a:srgbClr val="FFFFFF"/>
                </a:solidFill>
              </a:rPr>
              <a:t>VMA para descarga no doméstica</a:t>
            </a:r>
          </a:p>
        </p:txBody>
      </p:sp>
      <p:sp>
        <p:nvSpPr>
          <p:cNvPr id="6" name="body">
            <a:extLst xmlns:a="http://schemas.openxmlformats.org/drawingml/2006/main">
              <a:ext uri="{FF2B5EF4-FFF2-40B4-BE49-F238E27FC236}">
                <a16:creationId xmlns:a16="http://schemas.microsoft.com/office/drawing/2014/main" id="{FA4AF8D0-9E69-4EEF-8020-EF317B98DD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00750" y="2476500"/>
            <a:ext cx="5381625" cy="2047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E4F4FA"/>
                </a:solidFill>
              </a:defRPr>
            </a:pPr>
            <a:r>
              <a:rPr sz="1575" b="0">
                <a:solidFill>
                  <a:srgbClr val="E4F4FA"/>
                </a:solidFill>
              </a:rPr>
              <a:t>El D.S. N.° 010-2019-VIVIENDA y sus disposiciones complementarias regulan descargas al sistema de alcantarillado; no sustituyen los LMP de vertimiento a un cuerpo natural.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0B8C6160-267B-4C1B-86E3-8D65F7C824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00750" y="4810125"/>
            <a:ext cx="5381625" cy="666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3B5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call">
            <a:extLst xmlns:a="http://schemas.openxmlformats.org/drawingml/2006/main">
              <a:ext uri="{FF2B5EF4-FFF2-40B4-BE49-F238E27FC236}">
                <a16:creationId xmlns:a16="http://schemas.microsoft.com/office/drawing/2014/main" id="{D55F009A-033D-44D6-AC4E-D17F37613B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38875" y="5029200"/>
            <a:ext cx="4905375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FFD166"/>
                </a:solidFill>
              </a:defRPr>
            </a:pPr>
            <a:r>
              <a:rPr sz="1275" b="1">
                <a:solidFill>
                  <a:srgbClr val="FFD166"/>
                </a:solidFill>
              </a:rPr>
              <a:t>EVIDENCIA: fuente · método · QA/QC · trazabilidad · decisión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6034163F-B9C8-4647-92F7-5C01381B14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01250" y="6076950"/>
            <a:ext cx="1619250" cy="49530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pic>
        <p:nvPicPr>
          <p:cNvPr id="2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32700d1fb38433f"/>
          <a:stretch xmlns:a="http://schemas.openxmlformats.org/drawingml/2006/main"/>
        </p:blipFill>
        <p:spPr>
          <a:xfrm xmlns:a="http://schemas.openxmlformats.org/drawingml/2006/main">
            <a:off x="10663097" y="6143625"/>
            <a:ext cx="295557" cy="361950"/>
          </a:xfrm>
          <a:prstGeom xmlns:a="http://schemas.openxmlformats.org/drawingml/2006/main" prst="rect">
            <a:avLst/>
          </a:prstGeom>
        </p:spPr>
      </p:pic>
      <p:sp>
        <p:nvSpPr>
          <p:cNvPr id="11" name="page">
            <a:extLst xmlns:a="http://schemas.openxmlformats.org/drawingml/2006/main">
              <a:ext uri="{FF2B5EF4-FFF2-40B4-BE49-F238E27FC236}">
                <a16:creationId xmlns:a16="http://schemas.microsoft.com/office/drawing/2014/main" id="{7FBCFCAD-4862-4E25-BFC0-8C13C79068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305550"/>
            <a:ext cx="952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35D6F3"/>
                </a:solidFill>
              </a:defRPr>
            </a:pPr>
            <a:r>
              <a:rPr sz="975" b="1">
                <a:solidFill>
                  <a:srgbClr val="35D6F3"/>
                </a:solidFill>
              </a:rPr>
              <a:t>10 / 20</a:t>
            </a:r>
          </a:p>
        </p:txBody>
      </p:sp>
    </p:spTree>
    <p:extLst>
      <p:ext uri="{BB962C8B-B14F-4D97-AF65-F5344CB8AC3E}">
        <p14:creationId xmlns:p14="http://schemas.microsoft.com/office/powerpoint/2010/main" val="929177569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071A2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2B61A0D4-A9F9-4DE9-8EA7-420674786B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238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DC5E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k">
            <a:extLst xmlns:a="http://schemas.openxmlformats.org/drawingml/2006/main">
              <a:ext uri="{FF2B5EF4-FFF2-40B4-BE49-F238E27FC236}">
                <a16:creationId xmlns:a16="http://schemas.microsoft.com/office/drawing/2014/main" id="{75801CB3-91BB-4575-8A16-F474341A9C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476250"/>
            <a:ext cx="10001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35D6F3"/>
                </a:solidFill>
              </a:defRPr>
            </a:pPr>
            <a:r>
              <a:rPr sz="1125" b="1">
                <a:solidFill>
                  <a:srgbClr val="35D6F3"/>
                </a:solidFill>
              </a:rPr>
              <a:t>CENESAM · BASE LEGAL VIGENTE Y PARÁMETROS A EVALUAR</a:t>
            </a:r>
          </a:p>
        </p:txBody>
      </p:sp>
      <p:sp>
        <p:nvSpPr>
          <p:cNvPr id="3" name="title">
            <a:extLst xmlns:a="http://schemas.openxmlformats.org/drawingml/2006/main">
              <a:ext uri="{FF2B5EF4-FFF2-40B4-BE49-F238E27FC236}">
                <a16:creationId xmlns:a16="http://schemas.microsoft.com/office/drawing/2014/main" id="{2F58FB7E-588B-4133-BC68-449054A41F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885825"/>
            <a:ext cx="10572750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FFFFFF"/>
                </a:solidFill>
              </a:defRPr>
            </a:pPr>
            <a:r>
              <a:rPr sz="2700" b="1">
                <a:solidFill>
                  <a:srgbClr val="FFFFFF"/>
                </a:solidFill>
              </a:rPr>
              <a:t>Instrumento de gestión ambiental aprobado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D31F7590-44A3-4658-972A-0C252E61EF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1714500"/>
            <a:ext cx="11010900" cy="3429000"/>
          </a:xfrm>
          <a:prstGeom xmlns:a="http://schemas.openxmlformats.org/drawingml/2006/main" prst="roundRect">
            <a:avLst>
              <a:gd name="adj" fmla="val 2222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14288">
            <a:solidFill>
              <a:srgbClr val="1DC5EE"/>
            </a:solidFill>
            <a:prstDash val="solid"/>
          </a:ln>
        </p:spPr>
      </p:sp>
      <p:pic>
        <p:nvPicPr>
          <p:cNvPr id="14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0d5c7a0fdda4ada"/>
          <a:stretch xmlns:a="http://schemas.openxmlformats.org/drawingml/2006/main"/>
        </p:blipFill>
        <p:spPr>
          <a:xfrm xmlns:a="http://schemas.openxmlformats.org/drawingml/2006/main">
            <a:off x="3302000" y="1857375"/>
            <a:ext cx="5588000" cy="3143250"/>
          </a:xfrm>
          <a:prstGeom xmlns:a="http://schemas.openxmlformats.org/drawingml/2006/main" prst="rect">
            <a:avLst/>
          </a:prstGeom>
        </p:spPr>
      </p:pic>
      <p:sp>
        <p:nvSpPr>
          <p:cNvPr id="6" name="body">
            <a:extLst xmlns:a="http://schemas.openxmlformats.org/drawingml/2006/main">
              <a:ext uri="{FF2B5EF4-FFF2-40B4-BE49-F238E27FC236}">
                <a16:creationId xmlns:a16="http://schemas.microsoft.com/office/drawing/2014/main" id="{A6CE2814-E2AE-48F0-B4D7-AA0C0F31F1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5381625"/>
            <a:ext cx="106680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E9F4F8"/>
                </a:solidFill>
              </a:defRPr>
            </a:pPr>
            <a:r>
              <a:rPr sz="1350" b="0">
                <a:solidFill>
                  <a:srgbClr val="E9F4F8"/>
                </a:solidFill>
              </a:rPr>
              <a:t>El compromiso específico del IGA puede imponer estaciones, parámetros o frecuencias adicionales. Es una fuente obligacional distinta del ECA y del LMP.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B2FF4C82-7A3A-402F-83A4-C449A7E3B6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01250" y="6076950"/>
            <a:ext cx="1619250" cy="49530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pic>
        <p:nvPicPr>
          <p:cNvPr id="1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461fdb6934d4875"/>
          <a:stretch xmlns:a="http://schemas.openxmlformats.org/drawingml/2006/main"/>
        </p:blipFill>
        <p:spPr>
          <a:xfrm xmlns:a="http://schemas.openxmlformats.org/drawingml/2006/main">
            <a:off x="10663097" y="6143625"/>
            <a:ext cx="295557" cy="361950"/>
          </a:xfrm>
          <a:prstGeom xmlns:a="http://schemas.openxmlformats.org/drawingml/2006/main" prst="rect">
            <a:avLst/>
          </a:prstGeom>
        </p:spPr>
      </p:pic>
      <p:sp>
        <p:nvSpPr>
          <p:cNvPr id="9" name="page">
            <a:extLst xmlns:a="http://schemas.openxmlformats.org/drawingml/2006/main">
              <a:ext uri="{FF2B5EF4-FFF2-40B4-BE49-F238E27FC236}">
                <a16:creationId xmlns:a16="http://schemas.microsoft.com/office/drawing/2014/main" id="{24AE7D4E-D244-4592-B0FF-EA7A574099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305550"/>
            <a:ext cx="952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35D6F3"/>
                </a:solidFill>
              </a:defRPr>
            </a:pPr>
            <a:r>
              <a:rPr sz="975" b="1">
                <a:solidFill>
                  <a:srgbClr val="35D6F3"/>
                </a:solidFill>
              </a:rPr>
              <a:t>11 / 20</a:t>
            </a:r>
          </a:p>
        </p:txBody>
      </p:sp>
    </p:spTree>
    <p:extLst>
      <p:ext uri="{BB962C8B-B14F-4D97-AF65-F5344CB8AC3E}">
        <p14:creationId xmlns:p14="http://schemas.microsoft.com/office/powerpoint/2010/main" val="1379947158"/>
      </p:ext>
    </p:extLst>
  </p:cSld>
</p:sld>
</file>

<file path=ppt/slides/slide12.xml><?xml version="1.0" encoding="utf-8"?>
<p:sld xmlns:p="http://schemas.openxmlformats.org/presentationml/2006/main">
  <p:cSld>
    <p:bg>
      <p:bgPr>
        <a:solidFill xmlns:a="http://schemas.openxmlformats.org/drawingml/2006/main">
          <a:srgbClr val="071A2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667DFBBE-F331-404E-B44A-84EDA51C67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238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DC5E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k">
            <a:extLst xmlns:a="http://schemas.openxmlformats.org/drawingml/2006/main">
              <a:ext uri="{FF2B5EF4-FFF2-40B4-BE49-F238E27FC236}">
                <a16:creationId xmlns:a16="http://schemas.microsoft.com/office/drawing/2014/main" id="{4A0382B5-5229-43D4-A01D-A8A7DE3C5E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495300"/>
            <a:ext cx="6191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35D6F3"/>
                </a:solidFill>
              </a:defRPr>
            </a:pPr>
            <a:r>
              <a:rPr sz="1200" b="1">
                <a:solidFill>
                  <a:srgbClr val="35D6F3"/>
                </a:solidFill>
              </a:rPr>
              <a:t>DECISIÓN TÉCNICA · LECCIÓN 606</a:t>
            </a:r>
          </a:p>
        </p:txBody>
      </p:sp>
      <p:sp>
        <p:nvSpPr>
          <p:cNvPr id="3" name="title">
            <a:extLst xmlns:a="http://schemas.openxmlformats.org/drawingml/2006/main">
              <a:ext uri="{FF2B5EF4-FFF2-40B4-BE49-F238E27FC236}">
                <a16:creationId xmlns:a16="http://schemas.microsoft.com/office/drawing/2014/main" id="{82B7342F-D3BE-4E8A-B8AA-E4F221EC85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952500"/>
            <a:ext cx="6096000" cy="904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775" b="1">
                <a:solidFill>
                  <a:srgbClr val="FFFFFF"/>
                </a:solidFill>
              </a:defRPr>
            </a:pPr>
            <a:r>
              <a:rPr sz="2775" b="1">
                <a:solidFill>
                  <a:srgbClr val="FFFFFF"/>
                </a:solidFill>
              </a:rPr>
              <a:t>Método de ensayo y matriz</a:t>
            </a:r>
          </a:p>
        </p:txBody>
      </p:sp>
      <p:sp>
        <p:nvSpPr>
          <p:cNvPr id="4" name="body">
            <a:extLst xmlns:a="http://schemas.openxmlformats.org/drawingml/2006/main">
              <a:ext uri="{FF2B5EF4-FFF2-40B4-BE49-F238E27FC236}">
                <a16:creationId xmlns:a16="http://schemas.microsoft.com/office/drawing/2014/main" id="{B58BAFD8-2E31-44B0-AB86-79FA8FB88C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2238375"/>
            <a:ext cx="6096000" cy="2190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E4F4FA"/>
                </a:solidFill>
              </a:defRPr>
            </a:pPr>
            <a:r>
              <a:rPr sz="1575" b="0">
                <a:solidFill>
                  <a:srgbClr val="E4F4FA"/>
                </a:solidFill>
              </a:rPr>
              <a:t>Verifique que el método corresponda a agua superficial, subterránea o residual; que el rango incluya el valor esperado y que la unidad reportada sea compatible con el criterio.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F4948DBA-3AD1-4B79-8394-86E48DA834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0" y="590550"/>
            <a:ext cx="4476750" cy="4572000"/>
          </a:xfrm>
          <a:prstGeom xmlns:a="http://schemas.openxmlformats.org/drawingml/2006/main" prst="roundRect">
            <a:avLst>
              <a:gd name="adj" fmla="val 1702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14288">
            <a:solidFill>
              <a:srgbClr val="1DC5EE"/>
            </a:solidFill>
            <a:prstDash val="solid"/>
          </a:ln>
        </p:spPr>
      </p:sp>
      <p:pic>
        <p:nvPicPr>
          <p:cNvPr id="1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454cf54232e4235"/>
          <a:stretch xmlns:a="http://schemas.openxmlformats.org/drawingml/2006/main"/>
        </p:blipFill>
        <p:spPr>
          <a:xfrm xmlns:a="http://schemas.openxmlformats.org/drawingml/2006/main">
            <a:off x="7286625" y="1697831"/>
            <a:ext cx="4191000" cy="2357438"/>
          </a:xfrm>
          <a:prstGeom xmlns:a="http://schemas.openxmlformats.org/drawingml/2006/main" prst="rect">
            <a:avLst/>
          </a:prstGeom>
        </p:spPr>
      </p:pic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43DE2327-1386-4200-A33B-F2AF0648E1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4810125"/>
            <a:ext cx="6096000" cy="7143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3B5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call">
            <a:extLst xmlns:a="http://schemas.openxmlformats.org/drawingml/2006/main">
              <a:ext uri="{FF2B5EF4-FFF2-40B4-BE49-F238E27FC236}">
                <a16:creationId xmlns:a16="http://schemas.microsoft.com/office/drawing/2014/main" id="{8E995555-EA99-4C4D-8AD8-D62C429110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8675" y="5048250"/>
            <a:ext cx="56197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FFD166"/>
                </a:solidFill>
              </a:defRPr>
            </a:pPr>
            <a:r>
              <a:rPr sz="1275" b="1">
                <a:solidFill>
                  <a:srgbClr val="FFD166"/>
                </a:solidFill>
              </a:rPr>
              <a:t>CONTROL: alcance · representatividad · trazabilidad · incertidumbre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970946DF-79AA-4F90-9190-8B0AB0ABD0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01250" y="6076950"/>
            <a:ext cx="1619250" cy="49530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pic>
        <p:nvPicPr>
          <p:cNvPr id="2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5f2853b04454e07"/>
          <a:stretch xmlns:a="http://schemas.openxmlformats.org/drawingml/2006/main"/>
        </p:blipFill>
        <p:spPr>
          <a:xfrm xmlns:a="http://schemas.openxmlformats.org/drawingml/2006/main">
            <a:off x="10663097" y="6143625"/>
            <a:ext cx="295557" cy="361950"/>
          </a:xfrm>
          <a:prstGeom xmlns:a="http://schemas.openxmlformats.org/drawingml/2006/main" prst="rect">
            <a:avLst/>
          </a:prstGeom>
        </p:spPr>
      </p:pic>
      <p:sp>
        <p:nvSpPr>
          <p:cNvPr id="11" name="page">
            <a:extLst xmlns:a="http://schemas.openxmlformats.org/drawingml/2006/main">
              <a:ext uri="{FF2B5EF4-FFF2-40B4-BE49-F238E27FC236}">
                <a16:creationId xmlns:a16="http://schemas.microsoft.com/office/drawing/2014/main" id="{67206C9A-ADA9-4199-B5D9-741B3171A2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305550"/>
            <a:ext cx="952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35D6F3"/>
                </a:solidFill>
              </a:defRPr>
            </a:pPr>
            <a:r>
              <a:rPr sz="975" b="1">
                <a:solidFill>
                  <a:srgbClr val="35D6F3"/>
                </a:solidFill>
              </a:rPr>
              <a:t>12 / 20</a:t>
            </a:r>
          </a:p>
        </p:txBody>
      </p:sp>
    </p:spTree>
    <p:extLst>
      <p:ext uri="{BB962C8B-B14F-4D97-AF65-F5344CB8AC3E}">
        <p14:creationId xmlns:p14="http://schemas.microsoft.com/office/powerpoint/2010/main" val="400907237"/>
      </p:ext>
    </p:extLst>
  </p:cSld>
</p:sld>
</file>

<file path=ppt/slides/slide13.xml><?xml version="1.0" encoding="utf-8"?>
<p:sld xmlns:p="http://schemas.openxmlformats.org/presentationml/2006/main">
  <p:cSld>
    <p:bg>
      <p:bgPr>
        <a:solidFill xmlns:a="http://schemas.openxmlformats.org/drawingml/2006/main">
          <a:srgbClr val="071A2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C713518B-A1EE-4A26-A852-CDA7150C2C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238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DC5E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k">
            <a:extLst xmlns:a="http://schemas.openxmlformats.org/drawingml/2006/main">
              <a:ext uri="{FF2B5EF4-FFF2-40B4-BE49-F238E27FC236}">
                <a16:creationId xmlns:a16="http://schemas.microsoft.com/office/drawing/2014/main" id="{1614472C-9FCB-41B1-90FB-D030EB7D4D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495300"/>
            <a:ext cx="6191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35D6F3"/>
                </a:solidFill>
              </a:defRPr>
            </a:pPr>
            <a:r>
              <a:rPr sz="1200" b="1">
                <a:solidFill>
                  <a:srgbClr val="35D6F3"/>
                </a:solidFill>
              </a:rPr>
              <a:t>DECISIÓN TÉCNICA · LECCIÓN 606</a:t>
            </a:r>
          </a:p>
        </p:txBody>
      </p:sp>
      <p:sp>
        <p:nvSpPr>
          <p:cNvPr id="3" name="title">
            <a:extLst xmlns:a="http://schemas.openxmlformats.org/drawingml/2006/main">
              <a:ext uri="{FF2B5EF4-FFF2-40B4-BE49-F238E27FC236}">
                <a16:creationId xmlns:a16="http://schemas.microsoft.com/office/drawing/2014/main" id="{AC25C839-9EE6-4D35-BC0B-896279E821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952500"/>
            <a:ext cx="6096000" cy="904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775" b="1">
                <a:solidFill>
                  <a:srgbClr val="FFFFFF"/>
                </a:solidFill>
              </a:defRPr>
            </a:pPr>
            <a:r>
              <a:rPr sz="2775" b="1">
                <a:solidFill>
                  <a:srgbClr val="FFFFFF"/>
                </a:solidFill>
              </a:rPr>
              <a:t>ISO/IEC 17025: alcance acreditado</a:t>
            </a:r>
          </a:p>
        </p:txBody>
      </p:sp>
      <p:sp>
        <p:nvSpPr>
          <p:cNvPr id="4" name="body">
            <a:extLst xmlns:a="http://schemas.openxmlformats.org/drawingml/2006/main">
              <a:ext uri="{FF2B5EF4-FFF2-40B4-BE49-F238E27FC236}">
                <a16:creationId xmlns:a16="http://schemas.microsoft.com/office/drawing/2014/main" id="{97AF751B-4F33-4045-B0F1-AE80EB603A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2238375"/>
            <a:ext cx="6096000" cy="2190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E4F4FA"/>
                </a:solidFill>
              </a:defRPr>
            </a:pPr>
            <a:r>
              <a:rPr sz="1575" b="0">
                <a:solidFill>
                  <a:srgbClr val="E4F4FA"/>
                </a:solidFill>
              </a:rPr>
              <a:t>La acreditación se confirma para el laboratorio, método, analito, matriz y rango concretos. El logotipo de acreditación por sí solo no demuestra cobertura.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6CE8BAF0-F068-4CB6-98F0-5EE74559D5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0" y="590550"/>
            <a:ext cx="4476750" cy="4572000"/>
          </a:xfrm>
          <a:prstGeom xmlns:a="http://schemas.openxmlformats.org/drawingml/2006/main" prst="roundRect">
            <a:avLst>
              <a:gd name="adj" fmla="val 1702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14288">
            <a:solidFill>
              <a:srgbClr val="1DC5EE"/>
            </a:solidFill>
            <a:prstDash val="solid"/>
          </a:ln>
        </p:spPr>
      </p:sp>
      <p:pic>
        <p:nvPicPr>
          <p:cNvPr id="1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973fc6c39e94189"/>
          <a:stretch xmlns:a="http://schemas.openxmlformats.org/drawingml/2006/main"/>
        </p:blipFill>
        <p:spPr>
          <a:xfrm xmlns:a="http://schemas.openxmlformats.org/drawingml/2006/main">
            <a:off x="7286625" y="1697831"/>
            <a:ext cx="4191000" cy="2357438"/>
          </a:xfrm>
          <a:prstGeom xmlns:a="http://schemas.openxmlformats.org/drawingml/2006/main" prst="rect">
            <a:avLst/>
          </a:prstGeom>
        </p:spPr>
      </p:pic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DD86A7CA-C104-4077-91B3-F4C2E1BE5C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4810125"/>
            <a:ext cx="6096000" cy="7143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3B5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call">
            <a:extLst xmlns:a="http://schemas.openxmlformats.org/drawingml/2006/main">
              <a:ext uri="{FF2B5EF4-FFF2-40B4-BE49-F238E27FC236}">
                <a16:creationId xmlns:a16="http://schemas.microsoft.com/office/drawing/2014/main" id="{A6A2507A-2D4E-420F-A689-F4A1124C89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8675" y="5048250"/>
            <a:ext cx="56197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FFD166"/>
                </a:solidFill>
              </a:defRPr>
            </a:pPr>
            <a:r>
              <a:rPr sz="1275" b="1">
                <a:solidFill>
                  <a:srgbClr val="FFD166"/>
                </a:solidFill>
              </a:rPr>
              <a:t>CONTROL: alcance · representatividad · trazabilidad · incertidumbre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96F67EF1-D91F-40CE-8ADD-D3EFF0C4DF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01250" y="6076950"/>
            <a:ext cx="1619250" cy="49530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pic>
        <p:nvPicPr>
          <p:cNvPr id="2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728f1a014184af8"/>
          <a:stretch xmlns:a="http://schemas.openxmlformats.org/drawingml/2006/main"/>
        </p:blipFill>
        <p:spPr>
          <a:xfrm xmlns:a="http://schemas.openxmlformats.org/drawingml/2006/main">
            <a:off x="10663097" y="6143625"/>
            <a:ext cx="295557" cy="361950"/>
          </a:xfrm>
          <a:prstGeom xmlns:a="http://schemas.openxmlformats.org/drawingml/2006/main" prst="rect">
            <a:avLst/>
          </a:prstGeom>
        </p:spPr>
      </p:pic>
      <p:sp>
        <p:nvSpPr>
          <p:cNvPr id="11" name="page">
            <a:extLst xmlns:a="http://schemas.openxmlformats.org/drawingml/2006/main">
              <a:ext uri="{FF2B5EF4-FFF2-40B4-BE49-F238E27FC236}">
                <a16:creationId xmlns:a16="http://schemas.microsoft.com/office/drawing/2014/main" id="{8661C178-7580-4A63-8BB2-032EAB2A80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305550"/>
            <a:ext cx="952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35D6F3"/>
                </a:solidFill>
              </a:defRPr>
            </a:pPr>
            <a:r>
              <a:rPr sz="975" b="1">
                <a:solidFill>
                  <a:srgbClr val="35D6F3"/>
                </a:solidFill>
              </a:rPr>
              <a:t>13 / 20</a:t>
            </a:r>
          </a:p>
        </p:txBody>
      </p:sp>
    </p:spTree>
    <p:extLst>
      <p:ext uri="{BB962C8B-B14F-4D97-AF65-F5344CB8AC3E}">
        <p14:creationId xmlns:p14="http://schemas.microsoft.com/office/powerpoint/2010/main" val="909565414"/>
      </p:ext>
    </p:extLst>
  </p:cSld>
</p:sld>
</file>

<file path=ppt/slides/slide14.xml><?xml version="1.0" encoding="utf-8"?>
<p:sld xmlns:p="http://schemas.openxmlformats.org/presentationml/2006/main">
  <p:cSld>
    <p:bg>
      <p:bgPr>
        <a:solidFill xmlns:a="http://schemas.openxmlformats.org/drawingml/2006/main">
          <a:srgbClr val="071A2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33F87BD7-A600-4EFD-B4FA-4AC2A88075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238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DC5E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5A595916-086E-41FD-A0EB-DE39A19F2F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571500"/>
            <a:ext cx="5095875" cy="5095875"/>
          </a:xfrm>
          <a:prstGeom xmlns:a="http://schemas.openxmlformats.org/drawingml/2006/main" prst="roundRect">
            <a:avLst>
              <a:gd name="adj" fmla="val 1495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14288">
            <a:solidFill>
              <a:srgbClr val="1DC5EE"/>
            </a:solidFill>
            <a:prstDash val="solid"/>
          </a:ln>
        </p:spPr>
      </p:sp>
      <p:pic>
        <p:nvPicPr>
          <p:cNvPr id="14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7ad69e8542047a4"/>
          <a:stretch xmlns:a="http://schemas.openxmlformats.org/drawingml/2006/main"/>
        </p:blipFill>
        <p:spPr>
          <a:xfrm xmlns:a="http://schemas.openxmlformats.org/drawingml/2006/main">
            <a:off x="628650" y="1761232"/>
            <a:ext cx="4829175" cy="2716411"/>
          </a:xfrm>
          <a:prstGeom xmlns:a="http://schemas.openxmlformats.org/drawingml/2006/main" prst="rect">
            <a:avLst/>
          </a:prstGeom>
        </p:spPr>
      </p:pic>
      <p:sp>
        <p:nvSpPr>
          <p:cNvPr id="4" name="k">
            <a:extLst xmlns:a="http://schemas.openxmlformats.org/drawingml/2006/main">
              <a:ext uri="{FF2B5EF4-FFF2-40B4-BE49-F238E27FC236}">
                <a16:creationId xmlns:a16="http://schemas.microsoft.com/office/drawing/2014/main" id="{43B4A7E7-6F13-469F-ACB9-FA066C5E93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00750" y="685800"/>
            <a:ext cx="5429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35D6F3"/>
                </a:solidFill>
              </a:defRPr>
            </a:pPr>
            <a:r>
              <a:rPr sz="1200" b="1">
                <a:solidFill>
                  <a:srgbClr val="35D6F3"/>
                </a:solidFill>
              </a:rPr>
              <a:t>LECCIÓN 606 · CRITERIO PROFESIONAL</a:t>
            </a:r>
          </a:p>
        </p:txBody>
      </p:sp>
      <p:sp>
        <p:nvSpPr>
          <p:cNvPr id="5" name="title">
            <a:extLst xmlns:a="http://schemas.openxmlformats.org/drawingml/2006/main">
              <a:ext uri="{FF2B5EF4-FFF2-40B4-BE49-F238E27FC236}">
                <a16:creationId xmlns:a16="http://schemas.microsoft.com/office/drawing/2014/main" id="{6F8006A1-6073-48A2-A65F-26B5DC2BD3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00750" y="1190625"/>
            <a:ext cx="54292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775" b="1">
                <a:solidFill>
                  <a:srgbClr val="FFFFFF"/>
                </a:solidFill>
              </a:defRPr>
            </a:pPr>
            <a:r>
              <a:rPr sz="2775" b="1">
                <a:solidFill>
                  <a:srgbClr val="FFFFFF"/>
                </a:solidFill>
              </a:rPr>
              <a:t>Trazabilidad metrológica e incertidumbre</a:t>
            </a:r>
          </a:p>
        </p:txBody>
      </p:sp>
      <p:sp>
        <p:nvSpPr>
          <p:cNvPr id="6" name="body">
            <a:extLst xmlns:a="http://schemas.openxmlformats.org/drawingml/2006/main">
              <a:ext uri="{FF2B5EF4-FFF2-40B4-BE49-F238E27FC236}">
                <a16:creationId xmlns:a16="http://schemas.microsoft.com/office/drawing/2014/main" id="{B4815FE2-9B0D-463E-A25D-8CDD81AA15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00750" y="2476500"/>
            <a:ext cx="5381625" cy="2047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E4F4FA"/>
                </a:solidFill>
              </a:defRPr>
            </a:pPr>
            <a:r>
              <a:rPr sz="1575" b="0">
                <a:solidFill>
                  <a:srgbClr val="E4F4FA"/>
                </a:solidFill>
              </a:rPr>
              <a:t>Patrones, calibraciones, verificaciones, blancos y materiales de referencia sostienen el resultado. La incertidumbre debe considerarse cuando la decisión esté próxima al límite.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F8D4353D-710E-4DC6-A88D-A8D850B040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00750" y="4810125"/>
            <a:ext cx="5381625" cy="666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3B5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call">
            <a:extLst xmlns:a="http://schemas.openxmlformats.org/drawingml/2006/main">
              <a:ext uri="{FF2B5EF4-FFF2-40B4-BE49-F238E27FC236}">
                <a16:creationId xmlns:a16="http://schemas.microsoft.com/office/drawing/2014/main" id="{BBD70745-776A-405E-BD85-E9E38B522E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38875" y="5029200"/>
            <a:ext cx="4905375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FFD166"/>
                </a:solidFill>
              </a:defRPr>
            </a:pPr>
            <a:r>
              <a:rPr sz="1275" b="1">
                <a:solidFill>
                  <a:srgbClr val="FFD166"/>
                </a:solidFill>
              </a:rPr>
              <a:t>EVIDENCIA: fuente · método · QA/QC · trazabilidad · decisión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DC7854E4-2DF9-4A5D-9882-4FFDB52001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01250" y="6076950"/>
            <a:ext cx="1619250" cy="49530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pic>
        <p:nvPicPr>
          <p:cNvPr id="2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0a86393f89240be"/>
          <a:stretch xmlns:a="http://schemas.openxmlformats.org/drawingml/2006/main"/>
        </p:blipFill>
        <p:spPr>
          <a:xfrm xmlns:a="http://schemas.openxmlformats.org/drawingml/2006/main">
            <a:off x="10663097" y="6143625"/>
            <a:ext cx="295557" cy="361950"/>
          </a:xfrm>
          <a:prstGeom xmlns:a="http://schemas.openxmlformats.org/drawingml/2006/main" prst="rect">
            <a:avLst/>
          </a:prstGeom>
        </p:spPr>
      </p:pic>
      <p:sp>
        <p:nvSpPr>
          <p:cNvPr id="11" name="page">
            <a:extLst xmlns:a="http://schemas.openxmlformats.org/drawingml/2006/main">
              <a:ext uri="{FF2B5EF4-FFF2-40B4-BE49-F238E27FC236}">
                <a16:creationId xmlns:a16="http://schemas.microsoft.com/office/drawing/2014/main" id="{A6E9380A-1CD2-4B62-9EA6-9A2F7CC9F4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305550"/>
            <a:ext cx="952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35D6F3"/>
                </a:solidFill>
              </a:defRPr>
            </a:pPr>
            <a:r>
              <a:rPr sz="975" b="1">
                <a:solidFill>
                  <a:srgbClr val="35D6F3"/>
                </a:solidFill>
              </a:rPr>
              <a:t>14 / 20</a:t>
            </a:r>
          </a:p>
        </p:txBody>
      </p:sp>
    </p:spTree>
    <p:extLst>
      <p:ext uri="{BB962C8B-B14F-4D97-AF65-F5344CB8AC3E}">
        <p14:creationId xmlns:p14="http://schemas.microsoft.com/office/powerpoint/2010/main" val="2065958580"/>
      </p:ext>
    </p:extLst>
  </p:cSld>
</p:sld>
</file>

<file path=ppt/slides/slide15.xml><?xml version="1.0" encoding="utf-8"?>
<p:sld xmlns:p="http://schemas.openxmlformats.org/presentationml/2006/main">
  <p:cSld>
    <p:bg>
      <p:bgPr>
        <a:solidFill xmlns:a="http://schemas.openxmlformats.org/drawingml/2006/main">
          <a:srgbClr val="071A2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2838030F-A981-400B-B1FB-5B5564850B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238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DC5E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k">
            <a:extLst xmlns:a="http://schemas.openxmlformats.org/drawingml/2006/main">
              <a:ext uri="{FF2B5EF4-FFF2-40B4-BE49-F238E27FC236}">
                <a16:creationId xmlns:a16="http://schemas.microsoft.com/office/drawing/2014/main" id="{0AEBFC22-96C9-4C44-B3D4-C19E7668BC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476250"/>
            <a:ext cx="10001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35D6F3"/>
                </a:solidFill>
              </a:defRPr>
            </a:pPr>
            <a:r>
              <a:rPr sz="1125" b="1">
                <a:solidFill>
                  <a:srgbClr val="35D6F3"/>
                </a:solidFill>
              </a:rPr>
              <a:t>CENESAM · BASE LEGAL VIGENTE Y PARÁMETROS A EVALUAR</a:t>
            </a:r>
          </a:p>
        </p:txBody>
      </p:sp>
      <p:sp>
        <p:nvSpPr>
          <p:cNvPr id="3" name="title">
            <a:extLst xmlns:a="http://schemas.openxmlformats.org/drawingml/2006/main">
              <a:ext uri="{FF2B5EF4-FFF2-40B4-BE49-F238E27FC236}">
                <a16:creationId xmlns:a16="http://schemas.microsoft.com/office/drawing/2014/main" id="{A7941E43-44D6-40F5-8E36-F57596E400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885825"/>
            <a:ext cx="10572750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FFFFFF"/>
                </a:solidFill>
              </a:defRPr>
            </a:pPr>
            <a:r>
              <a:rPr sz="2700" b="1">
                <a:solidFill>
                  <a:srgbClr val="FFFFFF"/>
                </a:solidFill>
              </a:rPr>
              <a:t>Regla de decisión para cumplimiento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FCB8FF19-6456-4414-99C5-99EDB40899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1714500"/>
            <a:ext cx="11010900" cy="3429000"/>
          </a:xfrm>
          <a:prstGeom xmlns:a="http://schemas.openxmlformats.org/drawingml/2006/main" prst="roundRect">
            <a:avLst>
              <a:gd name="adj" fmla="val 2222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14288">
            <a:solidFill>
              <a:srgbClr val="1DC5EE"/>
            </a:solidFill>
            <a:prstDash val="solid"/>
          </a:ln>
        </p:spPr>
      </p:sp>
      <p:pic>
        <p:nvPicPr>
          <p:cNvPr id="14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99d88af405a4244"/>
          <a:stretch xmlns:a="http://schemas.openxmlformats.org/drawingml/2006/main"/>
        </p:blipFill>
        <p:spPr>
          <a:xfrm xmlns:a="http://schemas.openxmlformats.org/drawingml/2006/main">
            <a:off x="3302000" y="1857375"/>
            <a:ext cx="5588000" cy="3143250"/>
          </a:xfrm>
          <a:prstGeom xmlns:a="http://schemas.openxmlformats.org/drawingml/2006/main" prst="rect">
            <a:avLst/>
          </a:prstGeom>
        </p:spPr>
      </p:pic>
      <p:sp>
        <p:nvSpPr>
          <p:cNvPr id="6" name="body">
            <a:extLst xmlns:a="http://schemas.openxmlformats.org/drawingml/2006/main">
              <a:ext uri="{FF2B5EF4-FFF2-40B4-BE49-F238E27FC236}">
                <a16:creationId xmlns:a16="http://schemas.microsoft.com/office/drawing/2014/main" id="{7450CD7A-70D8-4130-8FC3-3ED6C218E1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5381625"/>
            <a:ext cx="106680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E9F4F8"/>
                </a:solidFill>
              </a:defRPr>
            </a:pPr>
            <a:r>
              <a:rPr sz="1350" b="0">
                <a:solidFill>
                  <a:srgbClr val="E9F4F8"/>
                </a:solidFill>
              </a:rPr>
              <a:t>Defina previamente cómo se tratará la incertidumbre. Evite declarar “cumple” o “no cumple” sin indicar criterio, cobertura y limitaciones.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DB427330-35E4-4C2C-9E8B-9BF87BD603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01250" y="6076950"/>
            <a:ext cx="1619250" cy="49530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pic>
        <p:nvPicPr>
          <p:cNvPr id="1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a0131e4e2394de6"/>
          <a:stretch xmlns:a="http://schemas.openxmlformats.org/drawingml/2006/main"/>
        </p:blipFill>
        <p:spPr>
          <a:xfrm xmlns:a="http://schemas.openxmlformats.org/drawingml/2006/main">
            <a:off x="10663097" y="6143625"/>
            <a:ext cx="295557" cy="361950"/>
          </a:xfrm>
          <a:prstGeom xmlns:a="http://schemas.openxmlformats.org/drawingml/2006/main" prst="rect">
            <a:avLst/>
          </a:prstGeom>
        </p:spPr>
      </p:pic>
      <p:sp>
        <p:nvSpPr>
          <p:cNvPr id="9" name="page">
            <a:extLst xmlns:a="http://schemas.openxmlformats.org/drawingml/2006/main">
              <a:ext uri="{FF2B5EF4-FFF2-40B4-BE49-F238E27FC236}">
                <a16:creationId xmlns:a16="http://schemas.microsoft.com/office/drawing/2014/main" id="{DA61EA2A-C26E-4950-8D9B-4A88495462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305550"/>
            <a:ext cx="952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35D6F3"/>
                </a:solidFill>
              </a:defRPr>
            </a:pPr>
            <a:r>
              <a:rPr sz="975" b="1">
                <a:solidFill>
                  <a:srgbClr val="35D6F3"/>
                </a:solidFill>
              </a:rPr>
              <a:t>15 / 20</a:t>
            </a:r>
          </a:p>
        </p:txBody>
      </p:sp>
    </p:spTree>
    <p:extLst>
      <p:ext uri="{BB962C8B-B14F-4D97-AF65-F5344CB8AC3E}">
        <p14:creationId xmlns:p14="http://schemas.microsoft.com/office/powerpoint/2010/main" val="1664002651"/>
      </p:ext>
    </p:extLst>
  </p:cSld>
</p:sld>
</file>

<file path=ppt/slides/slide16.xml><?xml version="1.0" encoding="utf-8"?>
<p:sld xmlns:p="http://schemas.openxmlformats.org/presentationml/2006/main">
  <p:cSld>
    <p:bg>
      <p:bgPr>
        <a:solidFill xmlns:a="http://schemas.openxmlformats.org/drawingml/2006/main">
          <a:srgbClr val="071A2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B9F878D5-F0CC-4077-983B-31A698F1E9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238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DC5E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k">
            <a:extLst xmlns:a="http://schemas.openxmlformats.org/drawingml/2006/main">
              <a:ext uri="{FF2B5EF4-FFF2-40B4-BE49-F238E27FC236}">
                <a16:creationId xmlns:a16="http://schemas.microsoft.com/office/drawing/2014/main" id="{430434A2-62E7-4FB7-B112-41B0142859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495300"/>
            <a:ext cx="6191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35D6F3"/>
                </a:solidFill>
              </a:defRPr>
            </a:pPr>
            <a:r>
              <a:rPr sz="1200" b="1">
                <a:solidFill>
                  <a:srgbClr val="35D6F3"/>
                </a:solidFill>
              </a:rPr>
              <a:t>DECISIÓN TÉCNICA · LECCIÓN 606</a:t>
            </a:r>
          </a:p>
        </p:txBody>
      </p:sp>
      <p:sp>
        <p:nvSpPr>
          <p:cNvPr id="3" name="title">
            <a:extLst xmlns:a="http://schemas.openxmlformats.org/drawingml/2006/main">
              <a:ext uri="{FF2B5EF4-FFF2-40B4-BE49-F238E27FC236}">
                <a16:creationId xmlns:a16="http://schemas.microsoft.com/office/drawing/2014/main" id="{630C29F2-7A23-43CA-A2BD-FA8BAEF29B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952500"/>
            <a:ext cx="6096000" cy="904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775" b="1">
                <a:solidFill>
                  <a:srgbClr val="FFFFFF"/>
                </a:solidFill>
              </a:defRPr>
            </a:pPr>
            <a:r>
              <a:rPr sz="2775" b="1">
                <a:solidFill>
                  <a:srgbClr val="FFFFFF"/>
                </a:solidFill>
              </a:rPr>
              <a:t>Vigencia normativa y control de cambios</a:t>
            </a:r>
          </a:p>
        </p:txBody>
      </p:sp>
      <p:sp>
        <p:nvSpPr>
          <p:cNvPr id="4" name="body">
            <a:extLst xmlns:a="http://schemas.openxmlformats.org/drawingml/2006/main">
              <a:ext uri="{FF2B5EF4-FFF2-40B4-BE49-F238E27FC236}">
                <a16:creationId xmlns:a16="http://schemas.microsoft.com/office/drawing/2014/main" id="{7EDDF97F-401D-43B3-AC0D-70D7EEDA28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2238375"/>
            <a:ext cx="6096000" cy="2190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E4F4FA"/>
                </a:solidFill>
              </a:defRPr>
            </a:pPr>
            <a:r>
              <a:rPr sz="1575" b="0">
                <a:solidFill>
                  <a:srgbClr val="E4F4FA"/>
                </a:solidFill>
              </a:rPr>
              <a:t>Registre fuente oficial, fecha de consulta, versión y modificatorias. Una matriz legal profesional permite reconstruir qué norma sustentó cada decisión.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DE3A7E1A-8F2A-4204-830B-CEA844AC27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0" y="590550"/>
            <a:ext cx="4476750" cy="4572000"/>
          </a:xfrm>
          <a:prstGeom xmlns:a="http://schemas.openxmlformats.org/drawingml/2006/main" prst="roundRect">
            <a:avLst>
              <a:gd name="adj" fmla="val 1702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14288">
            <a:solidFill>
              <a:srgbClr val="1DC5EE"/>
            </a:solidFill>
            <a:prstDash val="solid"/>
          </a:ln>
        </p:spPr>
      </p:sp>
      <p:pic>
        <p:nvPicPr>
          <p:cNvPr id="1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49cfb3bb1ce4164"/>
          <a:stretch xmlns:a="http://schemas.openxmlformats.org/drawingml/2006/main"/>
        </p:blipFill>
        <p:spPr>
          <a:xfrm xmlns:a="http://schemas.openxmlformats.org/drawingml/2006/main">
            <a:off x="7286625" y="1697831"/>
            <a:ext cx="4191000" cy="2357438"/>
          </a:xfrm>
          <a:prstGeom xmlns:a="http://schemas.openxmlformats.org/drawingml/2006/main" prst="rect">
            <a:avLst/>
          </a:prstGeom>
        </p:spPr>
      </p:pic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E90F46B8-99E6-4F61-9874-7A0031BC65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4810125"/>
            <a:ext cx="6096000" cy="7143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3B5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call">
            <a:extLst xmlns:a="http://schemas.openxmlformats.org/drawingml/2006/main">
              <a:ext uri="{FF2B5EF4-FFF2-40B4-BE49-F238E27FC236}">
                <a16:creationId xmlns:a16="http://schemas.microsoft.com/office/drawing/2014/main" id="{988D5314-F516-48AD-8556-91D8FF0CDB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8675" y="5048250"/>
            <a:ext cx="56197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FFD166"/>
                </a:solidFill>
              </a:defRPr>
            </a:pPr>
            <a:r>
              <a:rPr sz="1275" b="1">
                <a:solidFill>
                  <a:srgbClr val="FFD166"/>
                </a:solidFill>
              </a:rPr>
              <a:t>CONTROL: alcance · representatividad · trazabilidad · incertidumbre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2E783024-0F76-48B8-8AB8-12996A79D2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01250" y="6076950"/>
            <a:ext cx="1619250" cy="49530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pic>
        <p:nvPicPr>
          <p:cNvPr id="2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e6247fab5ed4cc3"/>
          <a:stretch xmlns:a="http://schemas.openxmlformats.org/drawingml/2006/main"/>
        </p:blipFill>
        <p:spPr>
          <a:xfrm xmlns:a="http://schemas.openxmlformats.org/drawingml/2006/main">
            <a:off x="10663097" y="6143625"/>
            <a:ext cx="295557" cy="361950"/>
          </a:xfrm>
          <a:prstGeom xmlns:a="http://schemas.openxmlformats.org/drawingml/2006/main" prst="rect">
            <a:avLst/>
          </a:prstGeom>
        </p:spPr>
      </p:pic>
      <p:sp>
        <p:nvSpPr>
          <p:cNvPr id="11" name="page">
            <a:extLst xmlns:a="http://schemas.openxmlformats.org/drawingml/2006/main">
              <a:ext uri="{FF2B5EF4-FFF2-40B4-BE49-F238E27FC236}">
                <a16:creationId xmlns:a16="http://schemas.microsoft.com/office/drawing/2014/main" id="{D3B4B9BB-5865-4273-B47F-E2E1813CD3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305550"/>
            <a:ext cx="952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35D6F3"/>
                </a:solidFill>
              </a:defRPr>
            </a:pPr>
            <a:r>
              <a:rPr sz="975" b="1">
                <a:solidFill>
                  <a:srgbClr val="35D6F3"/>
                </a:solidFill>
              </a:rPr>
              <a:t>16 / 20</a:t>
            </a:r>
          </a:p>
        </p:txBody>
      </p:sp>
    </p:spTree>
    <p:extLst>
      <p:ext uri="{BB962C8B-B14F-4D97-AF65-F5344CB8AC3E}">
        <p14:creationId xmlns:p14="http://schemas.microsoft.com/office/powerpoint/2010/main" val="153502522"/>
      </p:ext>
    </p:extLst>
  </p:cSld>
</p:sld>
</file>

<file path=ppt/slides/slide17.xml><?xml version="1.0" encoding="utf-8"?>
<p:sld xmlns:p="http://schemas.openxmlformats.org/presentationml/2006/main">
  <p:cSld>
    <p:bg>
      <p:bgPr>
        <a:solidFill xmlns:a="http://schemas.openxmlformats.org/drawingml/2006/main">
          <a:srgbClr val="071A2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9E2B3FCF-DB2E-4D85-9D7E-367C0CDFDC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238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DC5E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k">
            <a:extLst xmlns:a="http://schemas.openxmlformats.org/drawingml/2006/main">
              <a:ext uri="{FF2B5EF4-FFF2-40B4-BE49-F238E27FC236}">
                <a16:creationId xmlns:a16="http://schemas.microsoft.com/office/drawing/2014/main" id="{2422E019-22E4-43AE-A942-76D3BD3193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495300"/>
            <a:ext cx="6191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35D6F3"/>
                </a:solidFill>
              </a:defRPr>
            </a:pPr>
            <a:r>
              <a:rPr sz="1200" b="1">
                <a:solidFill>
                  <a:srgbClr val="35D6F3"/>
                </a:solidFill>
              </a:rPr>
              <a:t>DECISIÓN TÉCNICA · LECCIÓN 606</a:t>
            </a:r>
          </a:p>
        </p:txBody>
      </p:sp>
      <p:sp>
        <p:nvSpPr>
          <p:cNvPr id="3" name="title">
            <a:extLst xmlns:a="http://schemas.openxmlformats.org/drawingml/2006/main">
              <a:ext uri="{FF2B5EF4-FFF2-40B4-BE49-F238E27FC236}">
                <a16:creationId xmlns:a16="http://schemas.microsoft.com/office/drawing/2014/main" id="{B01FA5D4-AF83-45A1-9FAC-F44C55B343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952500"/>
            <a:ext cx="6096000" cy="904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775" b="1">
                <a:solidFill>
                  <a:srgbClr val="FFFFFF"/>
                </a:solidFill>
              </a:defRPr>
            </a:pPr>
            <a:r>
              <a:rPr sz="2775" b="1">
                <a:solidFill>
                  <a:srgbClr val="FFFFFF"/>
                </a:solidFill>
              </a:rPr>
              <a:t>Caso fiscalizable: comparación correcta</a:t>
            </a:r>
          </a:p>
        </p:txBody>
      </p:sp>
      <p:sp>
        <p:nvSpPr>
          <p:cNvPr id="4" name="body">
            <a:extLst xmlns:a="http://schemas.openxmlformats.org/drawingml/2006/main">
              <a:ext uri="{FF2B5EF4-FFF2-40B4-BE49-F238E27FC236}">
                <a16:creationId xmlns:a16="http://schemas.microsoft.com/office/drawing/2014/main" id="{0D05C697-5D1C-4F41-AD69-D230F20919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2238375"/>
            <a:ext cx="6096000" cy="2190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E4F4FA"/>
                </a:solidFill>
              </a:defRPr>
            </a:pPr>
            <a:r>
              <a:rPr sz="1575" b="0">
                <a:solidFill>
                  <a:srgbClr val="E4F4FA"/>
                </a:solidFill>
              </a:rPr>
              <a:t>Resultado de río → ECA de la categoría sustentada. Resultado de efluente → LMP sectorial/condición autorizada. Descarga a alcantarillado → VMA aplicable.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6557F92E-EAC3-463D-9B96-EAA4963BC7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0" y="590550"/>
            <a:ext cx="4476750" cy="4572000"/>
          </a:xfrm>
          <a:prstGeom xmlns:a="http://schemas.openxmlformats.org/drawingml/2006/main" prst="roundRect">
            <a:avLst>
              <a:gd name="adj" fmla="val 1702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14288">
            <a:solidFill>
              <a:srgbClr val="1DC5EE"/>
            </a:solidFill>
            <a:prstDash val="solid"/>
          </a:ln>
        </p:spPr>
      </p:sp>
      <p:pic>
        <p:nvPicPr>
          <p:cNvPr id="1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0d0d746a9904545"/>
          <a:stretch xmlns:a="http://schemas.openxmlformats.org/drawingml/2006/main"/>
        </p:blipFill>
        <p:spPr>
          <a:xfrm xmlns:a="http://schemas.openxmlformats.org/drawingml/2006/main">
            <a:off x="7286625" y="1697831"/>
            <a:ext cx="4191000" cy="2357438"/>
          </a:xfrm>
          <a:prstGeom xmlns:a="http://schemas.openxmlformats.org/drawingml/2006/main" prst="rect">
            <a:avLst/>
          </a:prstGeom>
        </p:spPr>
      </p:pic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03ADC21D-DE9D-4718-9475-3D59B8D4D5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4810125"/>
            <a:ext cx="6096000" cy="7143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3B5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call">
            <a:extLst xmlns:a="http://schemas.openxmlformats.org/drawingml/2006/main">
              <a:ext uri="{FF2B5EF4-FFF2-40B4-BE49-F238E27FC236}">
                <a16:creationId xmlns:a16="http://schemas.microsoft.com/office/drawing/2014/main" id="{C8685993-DF27-4AF2-882C-8ED757FCCC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8675" y="5048250"/>
            <a:ext cx="56197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FFD166"/>
                </a:solidFill>
              </a:defRPr>
            </a:pPr>
            <a:r>
              <a:rPr sz="1275" b="1">
                <a:solidFill>
                  <a:srgbClr val="FFD166"/>
                </a:solidFill>
              </a:rPr>
              <a:t>CONTROL: alcance · representatividad · trazabilidad · incertidumbre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30C80A2E-BEED-4B1F-874F-DE1F207979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01250" y="6076950"/>
            <a:ext cx="1619250" cy="49530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pic>
        <p:nvPicPr>
          <p:cNvPr id="2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41732de6721496a"/>
          <a:stretch xmlns:a="http://schemas.openxmlformats.org/drawingml/2006/main"/>
        </p:blipFill>
        <p:spPr>
          <a:xfrm xmlns:a="http://schemas.openxmlformats.org/drawingml/2006/main">
            <a:off x="10663097" y="6143625"/>
            <a:ext cx="295557" cy="361950"/>
          </a:xfrm>
          <a:prstGeom xmlns:a="http://schemas.openxmlformats.org/drawingml/2006/main" prst="rect">
            <a:avLst/>
          </a:prstGeom>
        </p:spPr>
      </p:pic>
      <p:sp>
        <p:nvSpPr>
          <p:cNvPr id="11" name="page">
            <a:extLst xmlns:a="http://schemas.openxmlformats.org/drawingml/2006/main">
              <a:ext uri="{FF2B5EF4-FFF2-40B4-BE49-F238E27FC236}">
                <a16:creationId xmlns:a16="http://schemas.microsoft.com/office/drawing/2014/main" id="{F6C7A8EF-CAE2-49DC-9306-3FFC6E6616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305550"/>
            <a:ext cx="952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35D6F3"/>
                </a:solidFill>
              </a:defRPr>
            </a:pPr>
            <a:r>
              <a:rPr sz="975" b="1">
                <a:solidFill>
                  <a:srgbClr val="35D6F3"/>
                </a:solidFill>
              </a:rPr>
              <a:t>17 / 20</a:t>
            </a:r>
          </a:p>
        </p:txBody>
      </p:sp>
    </p:spTree>
    <p:extLst>
      <p:ext uri="{BB962C8B-B14F-4D97-AF65-F5344CB8AC3E}">
        <p14:creationId xmlns:p14="http://schemas.microsoft.com/office/powerpoint/2010/main" val="789121264"/>
      </p:ext>
    </p:extLst>
  </p:cSld>
</p:sld>
</file>

<file path=ppt/slides/slide18.xml><?xml version="1.0" encoding="utf-8"?>
<p:sld xmlns:p="http://schemas.openxmlformats.org/presentationml/2006/main">
  <p:cSld>
    <p:bg>
      <p:bgPr>
        <a:solidFill xmlns:a="http://schemas.openxmlformats.org/drawingml/2006/main">
          <a:srgbClr val="071A2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FD439B01-12E7-4193-A352-9CFD1F91D0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238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DC5E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7AE50B46-743A-40A2-B5D7-9431EEB11C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571500"/>
            <a:ext cx="5095875" cy="5095875"/>
          </a:xfrm>
          <a:prstGeom xmlns:a="http://schemas.openxmlformats.org/drawingml/2006/main" prst="roundRect">
            <a:avLst>
              <a:gd name="adj" fmla="val 1495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14288">
            <a:solidFill>
              <a:srgbClr val="1DC5EE"/>
            </a:solidFill>
            <a:prstDash val="solid"/>
          </a:ln>
        </p:spPr>
      </p:sp>
      <p:pic>
        <p:nvPicPr>
          <p:cNvPr id="14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bd7c1f76b30423c"/>
          <a:stretch xmlns:a="http://schemas.openxmlformats.org/drawingml/2006/main"/>
        </p:blipFill>
        <p:spPr>
          <a:xfrm xmlns:a="http://schemas.openxmlformats.org/drawingml/2006/main">
            <a:off x="628650" y="1761232"/>
            <a:ext cx="4829175" cy="2716411"/>
          </a:xfrm>
          <a:prstGeom xmlns:a="http://schemas.openxmlformats.org/drawingml/2006/main" prst="rect">
            <a:avLst/>
          </a:prstGeom>
        </p:spPr>
      </p:pic>
      <p:sp>
        <p:nvSpPr>
          <p:cNvPr id="4" name="k">
            <a:extLst xmlns:a="http://schemas.openxmlformats.org/drawingml/2006/main">
              <a:ext uri="{FF2B5EF4-FFF2-40B4-BE49-F238E27FC236}">
                <a16:creationId xmlns:a16="http://schemas.microsoft.com/office/drawing/2014/main" id="{7492C30F-660D-43AA-AA83-42A5287690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00750" y="685800"/>
            <a:ext cx="5429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35D6F3"/>
                </a:solidFill>
              </a:defRPr>
            </a:pPr>
            <a:r>
              <a:rPr sz="1200" b="1">
                <a:solidFill>
                  <a:srgbClr val="35D6F3"/>
                </a:solidFill>
              </a:rPr>
              <a:t>LECCIÓN 606 · CRITERIO PROFESIONAL</a:t>
            </a:r>
          </a:p>
        </p:txBody>
      </p:sp>
      <p:sp>
        <p:nvSpPr>
          <p:cNvPr id="5" name="title">
            <a:extLst xmlns:a="http://schemas.openxmlformats.org/drawingml/2006/main">
              <a:ext uri="{FF2B5EF4-FFF2-40B4-BE49-F238E27FC236}">
                <a16:creationId xmlns:a16="http://schemas.microsoft.com/office/drawing/2014/main" id="{AB42C261-1B78-4B1A-B2FA-C94FA2BA33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00750" y="1190625"/>
            <a:ext cx="54292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775" b="1">
                <a:solidFill>
                  <a:srgbClr val="FFFFFF"/>
                </a:solidFill>
              </a:defRPr>
            </a:pPr>
            <a:r>
              <a:rPr sz="2775" b="1">
                <a:solidFill>
                  <a:srgbClr val="FFFFFF"/>
                </a:solidFill>
              </a:rPr>
              <a:t>Errores críticos que observa la autoridad</a:t>
            </a:r>
          </a:p>
        </p:txBody>
      </p:sp>
      <p:sp>
        <p:nvSpPr>
          <p:cNvPr id="6" name="body">
            <a:extLst xmlns:a="http://schemas.openxmlformats.org/drawingml/2006/main">
              <a:ext uri="{FF2B5EF4-FFF2-40B4-BE49-F238E27FC236}">
                <a16:creationId xmlns:a16="http://schemas.microsoft.com/office/drawing/2014/main" id="{06A5E48D-F06F-4DD1-9D03-6187FD552E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00750" y="2476500"/>
            <a:ext cx="5381625" cy="2047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E4F4FA"/>
                </a:solidFill>
              </a:defRPr>
            </a:pPr>
            <a:r>
              <a:rPr sz="1575" b="0">
                <a:solidFill>
                  <a:srgbClr val="E4F4FA"/>
                </a:solidFill>
              </a:rPr>
              <a:t>Punto equivocado, norma derogada, unidad incompatible, método fuera de alcance, categoría sin sustento, cadena de custodia incompleta o conclusión más amplia que la evidencia.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D59C7981-9EF4-421C-87BD-76F11BEA05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00750" y="4810125"/>
            <a:ext cx="5381625" cy="666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3B5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call">
            <a:extLst xmlns:a="http://schemas.openxmlformats.org/drawingml/2006/main">
              <a:ext uri="{FF2B5EF4-FFF2-40B4-BE49-F238E27FC236}">
                <a16:creationId xmlns:a16="http://schemas.microsoft.com/office/drawing/2014/main" id="{D5A332EE-CC6D-42D1-872C-FAFC06E741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38875" y="5029200"/>
            <a:ext cx="4905375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FFD166"/>
                </a:solidFill>
              </a:defRPr>
            </a:pPr>
            <a:r>
              <a:rPr sz="1275" b="1">
                <a:solidFill>
                  <a:srgbClr val="FFD166"/>
                </a:solidFill>
              </a:rPr>
              <a:t>EVIDENCIA: fuente · método · QA/QC · trazabilidad · decisión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4022F71D-8D58-4505-915C-E00B54440F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01250" y="6076950"/>
            <a:ext cx="1619250" cy="49530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pic>
        <p:nvPicPr>
          <p:cNvPr id="2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78b60c12dff43b6"/>
          <a:stretch xmlns:a="http://schemas.openxmlformats.org/drawingml/2006/main"/>
        </p:blipFill>
        <p:spPr>
          <a:xfrm xmlns:a="http://schemas.openxmlformats.org/drawingml/2006/main">
            <a:off x="10663097" y="6143625"/>
            <a:ext cx="295557" cy="361950"/>
          </a:xfrm>
          <a:prstGeom xmlns:a="http://schemas.openxmlformats.org/drawingml/2006/main" prst="rect">
            <a:avLst/>
          </a:prstGeom>
        </p:spPr>
      </p:pic>
      <p:sp>
        <p:nvSpPr>
          <p:cNvPr id="11" name="page">
            <a:extLst xmlns:a="http://schemas.openxmlformats.org/drawingml/2006/main">
              <a:ext uri="{FF2B5EF4-FFF2-40B4-BE49-F238E27FC236}">
                <a16:creationId xmlns:a16="http://schemas.microsoft.com/office/drawing/2014/main" id="{A6EA0080-5B2F-43CE-B64E-84260B68D1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305550"/>
            <a:ext cx="952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35D6F3"/>
                </a:solidFill>
              </a:defRPr>
            </a:pPr>
            <a:r>
              <a:rPr sz="975" b="1">
                <a:solidFill>
                  <a:srgbClr val="35D6F3"/>
                </a:solidFill>
              </a:rPr>
              <a:t>18 / 20</a:t>
            </a:r>
          </a:p>
        </p:txBody>
      </p:sp>
    </p:spTree>
    <p:extLst>
      <p:ext uri="{BB962C8B-B14F-4D97-AF65-F5344CB8AC3E}">
        <p14:creationId xmlns:p14="http://schemas.microsoft.com/office/powerpoint/2010/main" val="2097212853"/>
      </p:ext>
    </p:extLst>
  </p:cSld>
</p:sld>
</file>

<file path=ppt/slides/slide19.xml><?xml version="1.0" encoding="utf-8"?>
<p:sld xmlns:p="http://schemas.openxmlformats.org/presentationml/2006/main">
  <p:cSld>
    <p:bg>
      <p:bgPr>
        <a:solidFill xmlns:a="http://schemas.openxmlformats.org/drawingml/2006/main">
          <a:srgbClr val="071A2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6A8CA80F-F082-45E9-AC42-C7CEF60925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238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DC5E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k">
            <a:extLst xmlns:a="http://schemas.openxmlformats.org/drawingml/2006/main">
              <a:ext uri="{FF2B5EF4-FFF2-40B4-BE49-F238E27FC236}">
                <a16:creationId xmlns:a16="http://schemas.microsoft.com/office/drawing/2014/main" id="{712AC85C-BA42-4E23-94BD-7079C33385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476250"/>
            <a:ext cx="10001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35D6F3"/>
                </a:solidFill>
              </a:defRPr>
            </a:pPr>
            <a:r>
              <a:rPr sz="1125" b="1">
                <a:solidFill>
                  <a:srgbClr val="35D6F3"/>
                </a:solidFill>
              </a:rPr>
              <a:t>CENESAM · BASE LEGAL VIGENTE Y PARÁMETROS A EVALUAR</a:t>
            </a:r>
          </a:p>
        </p:txBody>
      </p:sp>
      <p:sp>
        <p:nvSpPr>
          <p:cNvPr id="3" name="title">
            <a:extLst xmlns:a="http://schemas.openxmlformats.org/drawingml/2006/main">
              <a:ext uri="{FF2B5EF4-FFF2-40B4-BE49-F238E27FC236}">
                <a16:creationId xmlns:a16="http://schemas.microsoft.com/office/drawing/2014/main" id="{2D3E4350-8579-4D5D-9155-E3A40846C0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885825"/>
            <a:ext cx="10572750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FFFFFF"/>
                </a:solidFill>
              </a:defRPr>
            </a:pPr>
            <a:r>
              <a:rPr sz="2700" b="1">
                <a:solidFill>
                  <a:srgbClr val="FFFFFF"/>
                </a:solidFill>
              </a:rPr>
              <a:t>Checklist jurídico-técnico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F2F00319-6A45-4489-9224-DC52723BB0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1714500"/>
            <a:ext cx="11010900" cy="3429000"/>
          </a:xfrm>
          <a:prstGeom xmlns:a="http://schemas.openxmlformats.org/drawingml/2006/main" prst="roundRect">
            <a:avLst>
              <a:gd name="adj" fmla="val 2222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14288">
            <a:solidFill>
              <a:srgbClr val="1DC5EE"/>
            </a:solidFill>
            <a:prstDash val="solid"/>
          </a:ln>
        </p:spPr>
      </p:sp>
      <p:pic>
        <p:nvPicPr>
          <p:cNvPr id="14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15265d7ec044f66"/>
          <a:stretch xmlns:a="http://schemas.openxmlformats.org/drawingml/2006/main"/>
        </p:blipFill>
        <p:spPr>
          <a:xfrm xmlns:a="http://schemas.openxmlformats.org/drawingml/2006/main">
            <a:off x="3302000" y="1857375"/>
            <a:ext cx="5588000" cy="3143250"/>
          </a:xfrm>
          <a:prstGeom xmlns:a="http://schemas.openxmlformats.org/drawingml/2006/main" prst="rect">
            <a:avLst/>
          </a:prstGeom>
        </p:spPr>
      </p:pic>
      <p:sp>
        <p:nvSpPr>
          <p:cNvPr id="6" name="body">
            <a:extLst xmlns:a="http://schemas.openxmlformats.org/drawingml/2006/main">
              <a:ext uri="{FF2B5EF4-FFF2-40B4-BE49-F238E27FC236}">
                <a16:creationId xmlns:a16="http://schemas.microsoft.com/office/drawing/2014/main" id="{C12BA950-7500-4FDB-94D8-CAC1A02439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5381625"/>
            <a:ext cx="106680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E9F4F8"/>
                </a:solidFill>
              </a:defRPr>
            </a:pPr>
            <a:r>
              <a:rPr sz="1350" b="0">
                <a:solidFill>
                  <a:srgbClr val="E9F4F8"/>
                </a:solidFill>
              </a:rPr>
              <a:t>Norma vigente · competencia · punto de aplicación · categoría · método · acreditación · QA/QC · incertidumbre · obligación del IGA · trazabilidad documental.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4E51D3D2-B805-4B45-A559-5DC7AC7C0E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01250" y="6076950"/>
            <a:ext cx="1619250" cy="49530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pic>
        <p:nvPicPr>
          <p:cNvPr id="1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b6636b541dd48a8"/>
          <a:stretch xmlns:a="http://schemas.openxmlformats.org/drawingml/2006/main"/>
        </p:blipFill>
        <p:spPr>
          <a:xfrm xmlns:a="http://schemas.openxmlformats.org/drawingml/2006/main">
            <a:off x="10663097" y="6143625"/>
            <a:ext cx="295557" cy="361950"/>
          </a:xfrm>
          <a:prstGeom xmlns:a="http://schemas.openxmlformats.org/drawingml/2006/main" prst="rect">
            <a:avLst/>
          </a:prstGeom>
        </p:spPr>
      </p:pic>
      <p:sp>
        <p:nvSpPr>
          <p:cNvPr id="9" name="page">
            <a:extLst xmlns:a="http://schemas.openxmlformats.org/drawingml/2006/main">
              <a:ext uri="{FF2B5EF4-FFF2-40B4-BE49-F238E27FC236}">
                <a16:creationId xmlns:a16="http://schemas.microsoft.com/office/drawing/2014/main" id="{46B8FC04-2EB8-4C9E-8A6E-9E5740E4FD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305550"/>
            <a:ext cx="952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35D6F3"/>
                </a:solidFill>
              </a:defRPr>
            </a:pPr>
            <a:r>
              <a:rPr sz="975" b="1">
                <a:solidFill>
                  <a:srgbClr val="35D6F3"/>
                </a:solidFill>
              </a:rPr>
              <a:t>19 / 20</a:t>
            </a:r>
          </a:p>
        </p:txBody>
      </p:sp>
    </p:spTree>
    <p:extLst>
      <p:ext uri="{BB962C8B-B14F-4D97-AF65-F5344CB8AC3E}">
        <p14:creationId xmlns:p14="http://schemas.microsoft.com/office/powerpoint/2010/main" val="1093249317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071A2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E6DF7803-EE88-4E38-8C2A-847018102F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238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DC5E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93839728-A053-4B4A-B0DC-EA18BC0F45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571500"/>
            <a:ext cx="5095875" cy="5095875"/>
          </a:xfrm>
          <a:prstGeom xmlns:a="http://schemas.openxmlformats.org/drawingml/2006/main" prst="roundRect">
            <a:avLst>
              <a:gd name="adj" fmla="val 1495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14288">
            <a:solidFill>
              <a:srgbClr val="1DC5EE"/>
            </a:solidFill>
            <a:prstDash val="solid"/>
          </a:ln>
        </p:spPr>
      </p:sp>
      <p:pic>
        <p:nvPicPr>
          <p:cNvPr id="14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08263ff4a304d28"/>
          <a:stretch xmlns:a="http://schemas.openxmlformats.org/drawingml/2006/main"/>
        </p:blipFill>
        <p:spPr>
          <a:xfrm xmlns:a="http://schemas.openxmlformats.org/drawingml/2006/main">
            <a:off x="628650" y="1761232"/>
            <a:ext cx="4829175" cy="2716411"/>
          </a:xfrm>
          <a:prstGeom xmlns:a="http://schemas.openxmlformats.org/drawingml/2006/main" prst="rect">
            <a:avLst/>
          </a:prstGeom>
        </p:spPr>
      </p:pic>
      <p:sp>
        <p:nvSpPr>
          <p:cNvPr id="4" name="k">
            <a:extLst xmlns:a="http://schemas.openxmlformats.org/drawingml/2006/main">
              <a:ext uri="{FF2B5EF4-FFF2-40B4-BE49-F238E27FC236}">
                <a16:creationId xmlns:a16="http://schemas.microsoft.com/office/drawing/2014/main" id="{41F8E4B1-5080-44D4-B223-E6B119B54B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00750" y="685800"/>
            <a:ext cx="5429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35D6F3"/>
                </a:solidFill>
              </a:defRPr>
            </a:pPr>
            <a:r>
              <a:rPr sz="1200" b="1">
                <a:solidFill>
                  <a:srgbClr val="35D6F3"/>
                </a:solidFill>
              </a:rPr>
              <a:t>LECCIÓN 606 · CRITERIO PROFESIONAL</a:t>
            </a:r>
          </a:p>
        </p:txBody>
      </p:sp>
      <p:sp>
        <p:nvSpPr>
          <p:cNvPr id="5" name="title">
            <a:extLst xmlns:a="http://schemas.openxmlformats.org/drawingml/2006/main">
              <a:ext uri="{FF2B5EF4-FFF2-40B4-BE49-F238E27FC236}">
                <a16:creationId xmlns:a16="http://schemas.microsoft.com/office/drawing/2014/main" id="{2FA1060B-DA54-49C1-B196-37390523F3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00750" y="1190625"/>
            <a:ext cx="54292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775" b="1">
                <a:solidFill>
                  <a:srgbClr val="FFFFFF"/>
                </a:solidFill>
              </a:defRPr>
            </a:pPr>
            <a:r>
              <a:rPr sz="2775" b="1">
                <a:solidFill>
                  <a:srgbClr val="FFFFFF"/>
                </a:solidFill>
              </a:rPr>
              <a:t>La pregunta jurídica precede al muestreo</a:t>
            </a:r>
          </a:p>
        </p:txBody>
      </p:sp>
      <p:sp>
        <p:nvSpPr>
          <p:cNvPr id="6" name="body">
            <a:extLst xmlns:a="http://schemas.openxmlformats.org/drawingml/2006/main">
              <a:ext uri="{FF2B5EF4-FFF2-40B4-BE49-F238E27FC236}">
                <a16:creationId xmlns:a16="http://schemas.microsoft.com/office/drawing/2014/main" id="{0518E681-2C26-4A3E-8E5B-1B752D9095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00750" y="2476500"/>
            <a:ext cx="5381625" cy="2047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E4F4FA"/>
                </a:solidFill>
              </a:defRPr>
            </a:pPr>
            <a:r>
              <a:rPr sz="1575" b="0">
                <a:solidFill>
                  <a:srgbClr val="E4F4FA"/>
                </a:solidFill>
              </a:rPr>
              <a:t>Defina si se evaluará calidad del cuerpo receptor, cumplimiento de un vertimiento, descarga al alcantarillado o compromiso de un instrumento de gestión ambiental.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5F613562-D970-4911-8292-86362C7515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00750" y="4810125"/>
            <a:ext cx="5381625" cy="666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3B5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call">
            <a:extLst xmlns:a="http://schemas.openxmlformats.org/drawingml/2006/main">
              <a:ext uri="{FF2B5EF4-FFF2-40B4-BE49-F238E27FC236}">
                <a16:creationId xmlns:a16="http://schemas.microsoft.com/office/drawing/2014/main" id="{29145D0F-E95D-4BED-A5EA-62885E0984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38875" y="5029200"/>
            <a:ext cx="4905375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FFD166"/>
                </a:solidFill>
              </a:defRPr>
            </a:pPr>
            <a:r>
              <a:rPr sz="1275" b="1">
                <a:solidFill>
                  <a:srgbClr val="FFD166"/>
                </a:solidFill>
              </a:rPr>
              <a:t>EVIDENCIA: fuente · método · QA/QC · trazabilidad · decisión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F4F8F773-6B1C-460A-AE69-8372DB4C8C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01250" y="6076950"/>
            <a:ext cx="1619250" cy="49530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pic>
        <p:nvPicPr>
          <p:cNvPr id="2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6669528ccca4f07"/>
          <a:stretch xmlns:a="http://schemas.openxmlformats.org/drawingml/2006/main"/>
        </p:blipFill>
        <p:spPr>
          <a:xfrm xmlns:a="http://schemas.openxmlformats.org/drawingml/2006/main">
            <a:off x="10663097" y="6143625"/>
            <a:ext cx="295557" cy="361950"/>
          </a:xfrm>
          <a:prstGeom xmlns:a="http://schemas.openxmlformats.org/drawingml/2006/main" prst="rect">
            <a:avLst/>
          </a:prstGeom>
        </p:spPr>
      </p:pic>
      <p:sp>
        <p:nvSpPr>
          <p:cNvPr id="11" name="page">
            <a:extLst xmlns:a="http://schemas.openxmlformats.org/drawingml/2006/main">
              <a:ext uri="{FF2B5EF4-FFF2-40B4-BE49-F238E27FC236}">
                <a16:creationId xmlns:a16="http://schemas.microsoft.com/office/drawing/2014/main" id="{3AEBCD51-2AD4-49DD-8333-6445BB1159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305550"/>
            <a:ext cx="952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35D6F3"/>
                </a:solidFill>
              </a:defRPr>
            </a:pPr>
            <a:r>
              <a:rPr sz="975" b="1">
                <a:solidFill>
                  <a:srgbClr val="35D6F3"/>
                </a:solidFill>
              </a:rPr>
              <a:t>02 / 20</a:t>
            </a:r>
          </a:p>
        </p:txBody>
      </p:sp>
    </p:spTree>
    <p:extLst>
      <p:ext uri="{BB962C8B-B14F-4D97-AF65-F5344CB8AC3E}">
        <p14:creationId xmlns:p14="http://schemas.microsoft.com/office/powerpoint/2010/main" val="466024121"/>
      </p:ext>
    </p:extLst>
  </p:cSld>
</p:sld>
</file>

<file path=ppt/slides/slide20.xml><?xml version="1.0" encoding="utf-8"?>
<p:sld xmlns:p="http://schemas.openxmlformats.org/presentationml/2006/main">
  <p:cSld>
    <p:bg>
      <p:bgPr>
        <a:solidFill xmlns:a="http://schemas.openxmlformats.org/drawingml/2006/main">
          <a:srgbClr val="071A2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38A0193C-B9EC-4289-89F3-DD9B0017BC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238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DC5E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k">
            <a:extLst xmlns:a="http://schemas.openxmlformats.org/drawingml/2006/main">
              <a:ext uri="{FF2B5EF4-FFF2-40B4-BE49-F238E27FC236}">
                <a16:creationId xmlns:a16="http://schemas.microsoft.com/office/drawing/2014/main" id="{4B6E38B9-FDA6-497E-BE0B-9B74205BAD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495300"/>
            <a:ext cx="6191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35D6F3"/>
                </a:solidFill>
              </a:defRPr>
            </a:pPr>
            <a:r>
              <a:rPr sz="1200" b="1">
                <a:solidFill>
                  <a:srgbClr val="35D6F3"/>
                </a:solidFill>
              </a:rPr>
              <a:t>DECISIÓN TÉCNICA · LECCIÓN 606</a:t>
            </a:r>
          </a:p>
        </p:txBody>
      </p:sp>
      <p:sp>
        <p:nvSpPr>
          <p:cNvPr id="3" name="title">
            <a:extLst xmlns:a="http://schemas.openxmlformats.org/drawingml/2006/main">
              <a:ext uri="{FF2B5EF4-FFF2-40B4-BE49-F238E27FC236}">
                <a16:creationId xmlns:a16="http://schemas.microsoft.com/office/drawing/2014/main" id="{2D9692E1-AA2F-44B1-8FAA-47AF6B58FC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952500"/>
            <a:ext cx="6096000" cy="904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775" b="1">
                <a:solidFill>
                  <a:srgbClr val="FFFFFF"/>
                </a:solidFill>
              </a:defRPr>
            </a:pPr>
            <a:r>
              <a:rPr sz="2775" b="1">
                <a:solidFill>
                  <a:srgbClr val="FFFFFF"/>
                </a:solidFill>
              </a:rPr>
              <a:t>Conclusión defendible</a:t>
            </a:r>
          </a:p>
        </p:txBody>
      </p:sp>
      <p:sp>
        <p:nvSpPr>
          <p:cNvPr id="4" name="body">
            <a:extLst xmlns:a="http://schemas.openxmlformats.org/drawingml/2006/main">
              <a:ext uri="{FF2B5EF4-FFF2-40B4-BE49-F238E27FC236}">
                <a16:creationId xmlns:a16="http://schemas.microsoft.com/office/drawing/2014/main" id="{F7EB2EEE-F7B7-4F2F-A2A8-6ACED74519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2238375"/>
            <a:ext cx="6096000" cy="2190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E4F4FA"/>
                </a:solidFill>
              </a:defRPr>
            </a:pPr>
            <a:r>
              <a:rPr sz="1575" b="0">
                <a:solidFill>
                  <a:srgbClr val="E4F4FA"/>
                </a:solidFill>
              </a:rPr>
              <a:t>La conclusión responde al objetivo, identifica el criterio aplicado, reconoce limitaciones y diferencia con claridad dato, interpretación técnica y consecuencia regulatoria.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AA11055A-EAA2-45D6-99BB-3569279437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0" y="590550"/>
            <a:ext cx="4476750" cy="4572000"/>
          </a:xfrm>
          <a:prstGeom xmlns:a="http://schemas.openxmlformats.org/drawingml/2006/main" prst="roundRect">
            <a:avLst>
              <a:gd name="adj" fmla="val 1702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14288">
            <a:solidFill>
              <a:srgbClr val="1DC5EE"/>
            </a:solidFill>
            <a:prstDash val="solid"/>
          </a:ln>
        </p:spPr>
      </p:sp>
      <p:pic>
        <p:nvPicPr>
          <p:cNvPr id="1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05a1aea32b64429"/>
          <a:stretch xmlns:a="http://schemas.openxmlformats.org/drawingml/2006/main"/>
        </p:blipFill>
        <p:spPr>
          <a:xfrm xmlns:a="http://schemas.openxmlformats.org/drawingml/2006/main">
            <a:off x="7286625" y="1697831"/>
            <a:ext cx="4191000" cy="2357438"/>
          </a:xfrm>
          <a:prstGeom xmlns:a="http://schemas.openxmlformats.org/drawingml/2006/main" prst="rect">
            <a:avLst/>
          </a:prstGeom>
        </p:spPr>
      </p:pic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72D11F2D-DE0D-4A3A-9B24-F9BEA14A20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4810125"/>
            <a:ext cx="6096000" cy="7143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3B5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call">
            <a:extLst xmlns:a="http://schemas.openxmlformats.org/drawingml/2006/main">
              <a:ext uri="{FF2B5EF4-FFF2-40B4-BE49-F238E27FC236}">
                <a16:creationId xmlns:a16="http://schemas.microsoft.com/office/drawing/2014/main" id="{B7FE3250-A7B4-43BF-8640-756B405370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8675" y="5048250"/>
            <a:ext cx="56197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FFD166"/>
                </a:solidFill>
              </a:defRPr>
            </a:pPr>
            <a:r>
              <a:rPr sz="1275" b="1">
                <a:solidFill>
                  <a:srgbClr val="FFD166"/>
                </a:solidFill>
              </a:rPr>
              <a:t>CONTROL: alcance · representatividad · trazabilidad · incertidumbre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F69C709A-1741-4F3C-9D22-DE5AC658A3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01250" y="6076950"/>
            <a:ext cx="1619250" cy="49530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pic>
        <p:nvPicPr>
          <p:cNvPr id="2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5d24113f90345c9"/>
          <a:stretch xmlns:a="http://schemas.openxmlformats.org/drawingml/2006/main"/>
        </p:blipFill>
        <p:spPr>
          <a:xfrm xmlns:a="http://schemas.openxmlformats.org/drawingml/2006/main">
            <a:off x="10663097" y="6143625"/>
            <a:ext cx="295557" cy="361950"/>
          </a:xfrm>
          <a:prstGeom xmlns:a="http://schemas.openxmlformats.org/drawingml/2006/main" prst="rect">
            <a:avLst/>
          </a:prstGeom>
        </p:spPr>
      </p:pic>
      <p:sp>
        <p:nvSpPr>
          <p:cNvPr id="11" name="page">
            <a:extLst xmlns:a="http://schemas.openxmlformats.org/drawingml/2006/main">
              <a:ext uri="{FF2B5EF4-FFF2-40B4-BE49-F238E27FC236}">
                <a16:creationId xmlns:a16="http://schemas.microsoft.com/office/drawing/2014/main" id="{CAB5F45F-6783-4C6E-9FE0-4F1B83EB99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305550"/>
            <a:ext cx="952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35D6F3"/>
                </a:solidFill>
              </a:defRPr>
            </a:pPr>
            <a:r>
              <a:rPr sz="975" b="1">
                <a:solidFill>
                  <a:srgbClr val="35D6F3"/>
                </a:solidFill>
              </a:rPr>
              <a:t>20 / 20</a:t>
            </a:r>
          </a:p>
        </p:txBody>
      </p:sp>
    </p:spTree>
    <p:extLst>
      <p:ext uri="{BB962C8B-B14F-4D97-AF65-F5344CB8AC3E}">
        <p14:creationId xmlns:p14="http://schemas.microsoft.com/office/powerpoint/2010/main" val="1988876948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071A2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C4681896-6E9E-4EAD-AFC0-C016AD6F91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238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DC5E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k">
            <a:extLst xmlns:a="http://schemas.openxmlformats.org/drawingml/2006/main">
              <a:ext uri="{FF2B5EF4-FFF2-40B4-BE49-F238E27FC236}">
                <a16:creationId xmlns:a16="http://schemas.microsoft.com/office/drawing/2014/main" id="{56F522CC-F0C1-4E32-8636-ED11BC42E5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476250"/>
            <a:ext cx="10001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35D6F3"/>
                </a:solidFill>
              </a:defRPr>
            </a:pPr>
            <a:r>
              <a:rPr sz="1125" b="1">
                <a:solidFill>
                  <a:srgbClr val="35D6F3"/>
                </a:solidFill>
              </a:rPr>
              <a:t>CENESAM · BASE LEGAL VIGENTE Y PARÁMETROS A EVALUAR</a:t>
            </a:r>
          </a:p>
        </p:txBody>
      </p:sp>
      <p:sp>
        <p:nvSpPr>
          <p:cNvPr id="3" name="title">
            <a:extLst xmlns:a="http://schemas.openxmlformats.org/drawingml/2006/main">
              <a:ext uri="{FF2B5EF4-FFF2-40B4-BE49-F238E27FC236}">
                <a16:creationId xmlns:a16="http://schemas.microsoft.com/office/drawing/2014/main" id="{037613AF-BF7E-42E5-90EB-266FF3EFC6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885825"/>
            <a:ext cx="10572750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FFFFFF"/>
                </a:solidFill>
              </a:defRPr>
            </a:pPr>
            <a:r>
              <a:rPr sz="2700" b="1">
                <a:solidFill>
                  <a:srgbClr val="FFFFFF"/>
                </a:solidFill>
              </a:rPr>
              <a:t>ECA, LMP y VMA no son intercambiables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FE5265CA-C3B8-4DA3-B65D-05B1C5C656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1714500"/>
            <a:ext cx="11010900" cy="3429000"/>
          </a:xfrm>
          <a:prstGeom xmlns:a="http://schemas.openxmlformats.org/drawingml/2006/main" prst="roundRect">
            <a:avLst>
              <a:gd name="adj" fmla="val 2222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14288">
            <a:solidFill>
              <a:srgbClr val="1DC5EE"/>
            </a:solidFill>
            <a:prstDash val="solid"/>
          </a:ln>
        </p:spPr>
      </p:sp>
      <p:pic>
        <p:nvPicPr>
          <p:cNvPr id="14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1ae0d80a2f04316"/>
          <a:stretch xmlns:a="http://schemas.openxmlformats.org/drawingml/2006/main"/>
        </p:blipFill>
        <p:spPr>
          <a:xfrm xmlns:a="http://schemas.openxmlformats.org/drawingml/2006/main">
            <a:off x="3302000" y="1857375"/>
            <a:ext cx="5588000" cy="3143250"/>
          </a:xfrm>
          <a:prstGeom xmlns:a="http://schemas.openxmlformats.org/drawingml/2006/main" prst="rect">
            <a:avLst/>
          </a:prstGeom>
        </p:spPr>
      </p:pic>
      <p:sp>
        <p:nvSpPr>
          <p:cNvPr id="6" name="body">
            <a:extLst xmlns:a="http://schemas.openxmlformats.org/drawingml/2006/main">
              <a:ext uri="{FF2B5EF4-FFF2-40B4-BE49-F238E27FC236}">
                <a16:creationId xmlns:a16="http://schemas.microsoft.com/office/drawing/2014/main" id="{F342C47A-2E71-4627-B8B7-1587A8B609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5381625"/>
            <a:ext cx="106680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E9F4F8"/>
                </a:solidFill>
              </a:defRPr>
            </a:pPr>
            <a:r>
              <a:rPr sz="1350" b="0">
                <a:solidFill>
                  <a:srgbClr val="E9F4F8"/>
                </a:solidFill>
              </a:rPr>
              <a:t>ECA: calidad del ambiente. LMP: efluente en el punto regulado. VMA: descarga no doméstica al alcantarillado. Confundir el punto de aplicación invalida la conclusión.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544D3007-83BD-403B-AE08-4C7025E1C1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01250" y="6076950"/>
            <a:ext cx="1619250" cy="49530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pic>
        <p:nvPicPr>
          <p:cNvPr id="1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8911007267d4197"/>
          <a:stretch xmlns:a="http://schemas.openxmlformats.org/drawingml/2006/main"/>
        </p:blipFill>
        <p:spPr>
          <a:xfrm xmlns:a="http://schemas.openxmlformats.org/drawingml/2006/main">
            <a:off x="10663097" y="6143625"/>
            <a:ext cx="295557" cy="361950"/>
          </a:xfrm>
          <a:prstGeom xmlns:a="http://schemas.openxmlformats.org/drawingml/2006/main" prst="rect">
            <a:avLst/>
          </a:prstGeom>
        </p:spPr>
      </p:pic>
      <p:sp>
        <p:nvSpPr>
          <p:cNvPr id="9" name="page">
            <a:extLst xmlns:a="http://schemas.openxmlformats.org/drawingml/2006/main">
              <a:ext uri="{FF2B5EF4-FFF2-40B4-BE49-F238E27FC236}">
                <a16:creationId xmlns:a16="http://schemas.microsoft.com/office/drawing/2014/main" id="{289CAC0F-0881-4132-B2D0-1F606D1465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305550"/>
            <a:ext cx="952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35D6F3"/>
                </a:solidFill>
              </a:defRPr>
            </a:pPr>
            <a:r>
              <a:rPr sz="975" b="1">
                <a:solidFill>
                  <a:srgbClr val="35D6F3"/>
                </a:solidFill>
              </a:rPr>
              <a:t>03 / 20</a:t>
            </a:r>
          </a:p>
        </p:txBody>
      </p:sp>
    </p:spTree>
    <p:extLst>
      <p:ext uri="{BB962C8B-B14F-4D97-AF65-F5344CB8AC3E}">
        <p14:creationId xmlns:p14="http://schemas.microsoft.com/office/powerpoint/2010/main" val="1017552714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071A2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46482D1D-602F-4258-8AAE-8BC2439B89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238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DC5E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k">
            <a:extLst xmlns:a="http://schemas.openxmlformats.org/drawingml/2006/main">
              <a:ext uri="{FF2B5EF4-FFF2-40B4-BE49-F238E27FC236}">
                <a16:creationId xmlns:a16="http://schemas.microsoft.com/office/drawing/2014/main" id="{1F6F0E91-4479-4BE2-9300-24C51FF2B1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495300"/>
            <a:ext cx="6191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35D6F3"/>
                </a:solidFill>
              </a:defRPr>
            </a:pPr>
            <a:r>
              <a:rPr sz="1200" b="1">
                <a:solidFill>
                  <a:srgbClr val="35D6F3"/>
                </a:solidFill>
              </a:rPr>
              <a:t>DECISIÓN TÉCNICA · LECCIÓN 606</a:t>
            </a:r>
          </a:p>
        </p:txBody>
      </p:sp>
      <p:sp>
        <p:nvSpPr>
          <p:cNvPr id="3" name="title">
            <a:extLst xmlns:a="http://schemas.openxmlformats.org/drawingml/2006/main">
              <a:ext uri="{FF2B5EF4-FFF2-40B4-BE49-F238E27FC236}">
                <a16:creationId xmlns:a16="http://schemas.microsoft.com/office/drawing/2014/main" id="{84F57493-5C28-4513-81CA-F954A26C61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952500"/>
            <a:ext cx="6096000" cy="904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775" b="1">
                <a:solidFill>
                  <a:srgbClr val="FFFFFF"/>
                </a:solidFill>
              </a:defRPr>
            </a:pPr>
            <a:r>
              <a:rPr sz="2775" b="1">
                <a:solidFill>
                  <a:srgbClr val="FFFFFF"/>
                </a:solidFill>
              </a:rPr>
              <a:t>D.S. N.° 004-2017-MINAM: categorías ECA-Agua</a:t>
            </a:r>
          </a:p>
        </p:txBody>
      </p:sp>
      <p:sp>
        <p:nvSpPr>
          <p:cNvPr id="4" name="body">
            <a:extLst xmlns:a="http://schemas.openxmlformats.org/drawingml/2006/main">
              <a:ext uri="{FF2B5EF4-FFF2-40B4-BE49-F238E27FC236}">
                <a16:creationId xmlns:a16="http://schemas.microsoft.com/office/drawing/2014/main" id="{FAA5986A-8163-43D6-9B59-11B3CF12E6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2238375"/>
            <a:ext cx="6096000" cy="2190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E4F4FA"/>
                </a:solidFill>
              </a:defRPr>
            </a:pPr>
            <a:r>
              <a:rPr sz="1575" b="0">
                <a:solidFill>
                  <a:srgbClr val="E4F4FA"/>
                </a:solidFill>
              </a:rPr>
              <a:t>La categoría se sustenta con el uso actual o potencial y la clasificación correspondiente: poblacional/recreacional, actividades hidrobiológicas, riego/bebida de animales o conservación del ambiente acuático.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5854F0F4-0EEA-4AB3-96AA-7A92A96EDE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0" y="590550"/>
            <a:ext cx="4476750" cy="4572000"/>
          </a:xfrm>
          <a:prstGeom xmlns:a="http://schemas.openxmlformats.org/drawingml/2006/main" prst="roundRect">
            <a:avLst>
              <a:gd name="adj" fmla="val 1702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14288">
            <a:solidFill>
              <a:srgbClr val="1DC5EE"/>
            </a:solidFill>
            <a:prstDash val="solid"/>
          </a:ln>
        </p:spPr>
      </p:sp>
      <p:pic>
        <p:nvPicPr>
          <p:cNvPr id="1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262004a338e437a"/>
          <a:stretch xmlns:a="http://schemas.openxmlformats.org/drawingml/2006/main"/>
        </p:blipFill>
        <p:spPr>
          <a:xfrm xmlns:a="http://schemas.openxmlformats.org/drawingml/2006/main">
            <a:off x="7286625" y="1697831"/>
            <a:ext cx="4191000" cy="2357438"/>
          </a:xfrm>
          <a:prstGeom xmlns:a="http://schemas.openxmlformats.org/drawingml/2006/main" prst="rect">
            <a:avLst/>
          </a:prstGeom>
        </p:spPr>
      </p:pic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6EC700F6-E09C-4BD1-8E7F-22D52D25EE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4810125"/>
            <a:ext cx="6096000" cy="7143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3B5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call">
            <a:extLst xmlns:a="http://schemas.openxmlformats.org/drawingml/2006/main">
              <a:ext uri="{FF2B5EF4-FFF2-40B4-BE49-F238E27FC236}">
                <a16:creationId xmlns:a16="http://schemas.microsoft.com/office/drawing/2014/main" id="{00BD9A6E-12CF-4C2B-A09C-5264B3A591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8675" y="5048250"/>
            <a:ext cx="56197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FFD166"/>
                </a:solidFill>
              </a:defRPr>
            </a:pPr>
            <a:r>
              <a:rPr sz="1275" b="1">
                <a:solidFill>
                  <a:srgbClr val="FFD166"/>
                </a:solidFill>
              </a:rPr>
              <a:t>CONTROL: alcance · representatividad · trazabilidad · incertidumbre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AF504A49-083B-4385-BD5C-355D50A8B1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01250" y="6076950"/>
            <a:ext cx="1619250" cy="49530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pic>
        <p:nvPicPr>
          <p:cNvPr id="2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05ccbe4e86e4fe4"/>
          <a:stretch xmlns:a="http://schemas.openxmlformats.org/drawingml/2006/main"/>
        </p:blipFill>
        <p:spPr>
          <a:xfrm xmlns:a="http://schemas.openxmlformats.org/drawingml/2006/main">
            <a:off x="10663097" y="6143625"/>
            <a:ext cx="295557" cy="361950"/>
          </a:xfrm>
          <a:prstGeom xmlns:a="http://schemas.openxmlformats.org/drawingml/2006/main" prst="rect">
            <a:avLst/>
          </a:prstGeom>
        </p:spPr>
      </p:pic>
      <p:sp>
        <p:nvSpPr>
          <p:cNvPr id="11" name="page">
            <a:extLst xmlns:a="http://schemas.openxmlformats.org/drawingml/2006/main">
              <a:ext uri="{FF2B5EF4-FFF2-40B4-BE49-F238E27FC236}">
                <a16:creationId xmlns:a16="http://schemas.microsoft.com/office/drawing/2014/main" id="{6D900D54-5059-49A8-B53B-BBEFDB2DA2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305550"/>
            <a:ext cx="952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35D6F3"/>
                </a:solidFill>
              </a:defRPr>
            </a:pPr>
            <a:r>
              <a:rPr sz="975" b="1">
                <a:solidFill>
                  <a:srgbClr val="35D6F3"/>
                </a:solidFill>
              </a:rPr>
              <a:t>04 / 20</a:t>
            </a:r>
          </a:p>
        </p:txBody>
      </p:sp>
    </p:spTree>
    <p:extLst>
      <p:ext uri="{BB962C8B-B14F-4D97-AF65-F5344CB8AC3E}">
        <p14:creationId xmlns:p14="http://schemas.microsoft.com/office/powerpoint/2010/main" val="12646735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071A2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F25D94DF-19A8-4894-AAF6-2B2B254D0F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238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DC5E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k">
            <a:extLst xmlns:a="http://schemas.openxmlformats.org/drawingml/2006/main">
              <a:ext uri="{FF2B5EF4-FFF2-40B4-BE49-F238E27FC236}">
                <a16:creationId xmlns:a16="http://schemas.microsoft.com/office/drawing/2014/main" id="{76288E9F-7B18-440A-821F-C823C6860D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495300"/>
            <a:ext cx="6191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35D6F3"/>
                </a:solidFill>
              </a:defRPr>
            </a:pPr>
            <a:r>
              <a:rPr sz="1200" b="1">
                <a:solidFill>
                  <a:srgbClr val="35D6F3"/>
                </a:solidFill>
              </a:rPr>
              <a:t>DECISIÓN TÉCNICA · LECCIÓN 606</a:t>
            </a:r>
          </a:p>
        </p:txBody>
      </p:sp>
      <p:sp>
        <p:nvSpPr>
          <p:cNvPr id="3" name="title">
            <a:extLst xmlns:a="http://schemas.openxmlformats.org/drawingml/2006/main">
              <a:ext uri="{FF2B5EF4-FFF2-40B4-BE49-F238E27FC236}">
                <a16:creationId xmlns:a16="http://schemas.microsoft.com/office/drawing/2014/main" id="{B516E315-6AD9-4937-8A42-8428F6E39D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952500"/>
            <a:ext cx="6096000" cy="904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775" b="1">
                <a:solidFill>
                  <a:srgbClr val="FFFFFF"/>
                </a:solidFill>
              </a:defRPr>
            </a:pPr>
            <a:r>
              <a:rPr sz="2775" b="1">
                <a:solidFill>
                  <a:srgbClr val="FFFFFF"/>
                </a:solidFill>
              </a:rPr>
              <a:t>Subcategoría y parámetro determinante</a:t>
            </a:r>
          </a:p>
        </p:txBody>
      </p:sp>
      <p:sp>
        <p:nvSpPr>
          <p:cNvPr id="4" name="body">
            <a:extLst xmlns:a="http://schemas.openxmlformats.org/drawingml/2006/main">
              <a:ext uri="{FF2B5EF4-FFF2-40B4-BE49-F238E27FC236}">
                <a16:creationId xmlns:a16="http://schemas.microsoft.com/office/drawing/2014/main" id="{87638ED2-46F1-49AF-8624-9CA4FCD6E0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2238375"/>
            <a:ext cx="6096000" cy="2190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E4F4FA"/>
                </a:solidFill>
              </a:defRPr>
            </a:pPr>
            <a:r>
              <a:rPr sz="1575" b="0">
                <a:solidFill>
                  <a:srgbClr val="E4F4FA"/>
                </a:solidFill>
              </a:rPr>
              <a:t>No basta citar “ECA-Agua”. El informe debe declarar categoría, subcategoría, parámetro, unidad, periodo de evaluación y tabla normativa utilizada.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5FA6D532-F65B-4395-9C9E-F47492C0FE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0" y="590550"/>
            <a:ext cx="4476750" cy="4572000"/>
          </a:xfrm>
          <a:prstGeom xmlns:a="http://schemas.openxmlformats.org/drawingml/2006/main" prst="roundRect">
            <a:avLst>
              <a:gd name="adj" fmla="val 1702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14288">
            <a:solidFill>
              <a:srgbClr val="1DC5EE"/>
            </a:solidFill>
            <a:prstDash val="solid"/>
          </a:ln>
        </p:spPr>
      </p:sp>
      <p:pic>
        <p:nvPicPr>
          <p:cNvPr id="1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1f45cde24b34b77"/>
          <a:stretch xmlns:a="http://schemas.openxmlformats.org/drawingml/2006/main"/>
        </p:blipFill>
        <p:spPr>
          <a:xfrm xmlns:a="http://schemas.openxmlformats.org/drawingml/2006/main">
            <a:off x="7286625" y="1697831"/>
            <a:ext cx="4191000" cy="2357438"/>
          </a:xfrm>
          <a:prstGeom xmlns:a="http://schemas.openxmlformats.org/drawingml/2006/main" prst="rect">
            <a:avLst/>
          </a:prstGeom>
        </p:spPr>
      </p:pic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244997CB-4AAC-4EC8-8627-9271CCAC77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4810125"/>
            <a:ext cx="6096000" cy="7143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3B5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call">
            <a:extLst xmlns:a="http://schemas.openxmlformats.org/drawingml/2006/main">
              <a:ext uri="{FF2B5EF4-FFF2-40B4-BE49-F238E27FC236}">
                <a16:creationId xmlns:a16="http://schemas.microsoft.com/office/drawing/2014/main" id="{DBF2FB79-3BEE-4AB0-BF6D-1B67B85A8A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8675" y="5048250"/>
            <a:ext cx="56197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FFD166"/>
                </a:solidFill>
              </a:defRPr>
            </a:pPr>
            <a:r>
              <a:rPr sz="1275" b="1">
                <a:solidFill>
                  <a:srgbClr val="FFD166"/>
                </a:solidFill>
              </a:rPr>
              <a:t>CONTROL: alcance · representatividad · trazabilidad · incertidumbre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F7022A75-B02D-42CA-BA29-A1C14B57CE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01250" y="6076950"/>
            <a:ext cx="1619250" cy="49530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pic>
        <p:nvPicPr>
          <p:cNvPr id="2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e97f5e48f0b45be"/>
          <a:stretch xmlns:a="http://schemas.openxmlformats.org/drawingml/2006/main"/>
        </p:blipFill>
        <p:spPr>
          <a:xfrm xmlns:a="http://schemas.openxmlformats.org/drawingml/2006/main">
            <a:off x="10663097" y="6143625"/>
            <a:ext cx="295557" cy="361950"/>
          </a:xfrm>
          <a:prstGeom xmlns:a="http://schemas.openxmlformats.org/drawingml/2006/main" prst="rect">
            <a:avLst/>
          </a:prstGeom>
        </p:spPr>
      </p:pic>
      <p:sp>
        <p:nvSpPr>
          <p:cNvPr id="11" name="page">
            <a:extLst xmlns:a="http://schemas.openxmlformats.org/drawingml/2006/main">
              <a:ext uri="{FF2B5EF4-FFF2-40B4-BE49-F238E27FC236}">
                <a16:creationId xmlns:a16="http://schemas.microsoft.com/office/drawing/2014/main" id="{5F9B7649-BFBD-4A1B-B944-5EADF55875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305550"/>
            <a:ext cx="952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35D6F3"/>
                </a:solidFill>
              </a:defRPr>
            </a:pPr>
            <a:r>
              <a:rPr sz="975" b="1">
                <a:solidFill>
                  <a:srgbClr val="35D6F3"/>
                </a:solidFill>
              </a:rPr>
              <a:t>05 / 20</a:t>
            </a:r>
          </a:p>
        </p:txBody>
      </p:sp>
    </p:spTree>
    <p:extLst>
      <p:ext uri="{BB962C8B-B14F-4D97-AF65-F5344CB8AC3E}">
        <p14:creationId xmlns:p14="http://schemas.microsoft.com/office/powerpoint/2010/main" val="958305034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071A2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0B20959A-ADED-4495-92E6-B50DCA1E1B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238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DC5E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DB520A89-0E07-4C79-8F82-B19E855D10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571500"/>
            <a:ext cx="5095875" cy="5095875"/>
          </a:xfrm>
          <a:prstGeom xmlns:a="http://schemas.openxmlformats.org/drawingml/2006/main" prst="roundRect">
            <a:avLst>
              <a:gd name="adj" fmla="val 1495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14288">
            <a:solidFill>
              <a:srgbClr val="1DC5EE"/>
            </a:solidFill>
            <a:prstDash val="solid"/>
          </a:ln>
        </p:spPr>
      </p:sp>
      <p:pic>
        <p:nvPicPr>
          <p:cNvPr id="14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7542a05f93b47e2"/>
          <a:stretch xmlns:a="http://schemas.openxmlformats.org/drawingml/2006/main"/>
        </p:blipFill>
        <p:spPr>
          <a:xfrm xmlns:a="http://schemas.openxmlformats.org/drawingml/2006/main">
            <a:off x="628650" y="1761232"/>
            <a:ext cx="4829175" cy="2716411"/>
          </a:xfrm>
          <a:prstGeom xmlns:a="http://schemas.openxmlformats.org/drawingml/2006/main" prst="rect">
            <a:avLst/>
          </a:prstGeom>
        </p:spPr>
      </p:pic>
      <p:sp>
        <p:nvSpPr>
          <p:cNvPr id="4" name="k">
            <a:extLst xmlns:a="http://schemas.openxmlformats.org/drawingml/2006/main">
              <a:ext uri="{FF2B5EF4-FFF2-40B4-BE49-F238E27FC236}">
                <a16:creationId xmlns:a16="http://schemas.microsoft.com/office/drawing/2014/main" id="{42073B84-C013-43D0-82AB-A20EE000A5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00750" y="685800"/>
            <a:ext cx="5429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35D6F3"/>
                </a:solidFill>
              </a:defRPr>
            </a:pPr>
            <a:r>
              <a:rPr sz="1200" b="1">
                <a:solidFill>
                  <a:srgbClr val="35D6F3"/>
                </a:solidFill>
              </a:rPr>
              <a:t>LECCIÓN 606 · CRITERIO PROFESIONAL</a:t>
            </a:r>
          </a:p>
        </p:txBody>
      </p:sp>
      <p:sp>
        <p:nvSpPr>
          <p:cNvPr id="5" name="title">
            <a:extLst xmlns:a="http://schemas.openxmlformats.org/drawingml/2006/main">
              <a:ext uri="{FF2B5EF4-FFF2-40B4-BE49-F238E27FC236}">
                <a16:creationId xmlns:a16="http://schemas.microsoft.com/office/drawing/2014/main" id="{76739239-0D6B-4EE7-B468-3DB5102DF6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00750" y="1190625"/>
            <a:ext cx="54292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775" b="1">
                <a:solidFill>
                  <a:srgbClr val="FFFFFF"/>
                </a:solidFill>
              </a:defRPr>
            </a:pPr>
            <a:r>
              <a:rPr sz="2775" b="1">
                <a:solidFill>
                  <a:srgbClr val="FFFFFF"/>
                </a:solidFill>
              </a:rPr>
              <a:t>Protocolo nacional de monitoreo de la ANA</a:t>
            </a:r>
          </a:p>
        </p:txBody>
      </p:sp>
      <p:sp>
        <p:nvSpPr>
          <p:cNvPr id="6" name="body">
            <a:extLst xmlns:a="http://schemas.openxmlformats.org/drawingml/2006/main">
              <a:ext uri="{FF2B5EF4-FFF2-40B4-BE49-F238E27FC236}">
                <a16:creationId xmlns:a16="http://schemas.microsoft.com/office/drawing/2014/main" id="{54621BFC-FD34-4D48-9ED8-BC8E7B53DF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00750" y="2476500"/>
            <a:ext cx="5381625" cy="2047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E4F4FA"/>
                </a:solidFill>
              </a:defRPr>
            </a:pPr>
            <a:r>
              <a:rPr sz="1575" b="0">
                <a:solidFill>
                  <a:srgbClr val="E4F4FA"/>
                </a:solidFill>
              </a:rPr>
              <a:t>El diseño de puntos, toma de muestra, mediciones de campo, preservación, transporte y registros debe responder al objetivo y a la dinámica del cuerpo de agua.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C499322B-3ECA-4650-868D-4A0F6CFE68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00750" y="4810125"/>
            <a:ext cx="5381625" cy="666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3B5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call">
            <a:extLst xmlns:a="http://schemas.openxmlformats.org/drawingml/2006/main">
              <a:ext uri="{FF2B5EF4-FFF2-40B4-BE49-F238E27FC236}">
                <a16:creationId xmlns:a16="http://schemas.microsoft.com/office/drawing/2014/main" id="{DF187C5A-B887-4D90-803A-A1343AE320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38875" y="5029200"/>
            <a:ext cx="4905375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FFD166"/>
                </a:solidFill>
              </a:defRPr>
            </a:pPr>
            <a:r>
              <a:rPr sz="1275" b="1">
                <a:solidFill>
                  <a:srgbClr val="FFD166"/>
                </a:solidFill>
              </a:rPr>
              <a:t>EVIDENCIA: fuente · método · QA/QC · trazabilidad · decisión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5A41884A-24E5-45D6-9097-371D3DA317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01250" y="6076950"/>
            <a:ext cx="1619250" cy="49530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pic>
        <p:nvPicPr>
          <p:cNvPr id="2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2a3240ad62b4465"/>
          <a:stretch xmlns:a="http://schemas.openxmlformats.org/drawingml/2006/main"/>
        </p:blipFill>
        <p:spPr>
          <a:xfrm xmlns:a="http://schemas.openxmlformats.org/drawingml/2006/main">
            <a:off x="10663097" y="6143625"/>
            <a:ext cx="295557" cy="361950"/>
          </a:xfrm>
          <a:prstGeom xmlns:a="http://schemas.openxmlformats.org/drawingml/2006/main" prst="rect">
            <a:avLst/>
          </a:prstGeom>
        </p:spPr>
      </p:pic>
      <p:sp>
        <p:nvSpPr>
          <p:cNvPr id="11" name="page">
            <a:extLst xmlns:a="http://schemas.openxmlformats.org/drawingml/2006/main">
              <a:ext uri="{FF2B5EF4-FFF2-40B4-BE49-F238E27FC236}">
                <a16:creationId xmlns:a16="http://schemas.microsoft.com/office/drawing/2014/main" id="{73BC0233-4961-4FA3-9DF1-D9AB16E6C7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305550"/>
            <a:ext cx="952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35D6F3"/>
                </a:solidFill>
              </a:defRPr>
            </a:pPr>
            <a:r>
              <a:rPr sz="975" b="1">
                <a:solidFill>
                  <a:srgbClr val="35D6F3"/>
                </a:solidFill>
              </a:rPr>
              <a:t>06 / 20</a:t>
            </a:r>
          </a:p>
        </p:txBody>
      </p:sp>
    </p:spTree>
    <p:extLst>
      <p:ext uri="{BB962C8B-B14F-4D97-AF65-F5344CB8AC3E}">
        <p14:creationId xmlns:p14="http://schemas.microsoft.com/office/powerpoint/2010/main" val="1559471561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071A2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7037D5FF-15F6-4490-A0FD-CF0ED09640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238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DC5E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k">
            <a:extLst xmlns:a="http://schemas.openxmlformats.org/drawingml/2006/main">
              <a:ext uri="{FF2B5EF4-FFF2-40B4-BE49-F238E27FC236}">
                <a16:creationId xmlns:a16="http://schemas.microsoft.com/office/drawing/2014/main" id="{BCF03798-9FA4-49D4-B462-0082BE9390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476250"/>
            <a:ext cx="10001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35D6F3"/>
                </a:solidFill>
              </a:defRPr>
            </a:pPr>
            <a:r>
              <a:rPr sz="1125" b="1">
                <a:solidFill>
                  <a:srgbClr val="35D6F3"/>
                </a:solidFill>
              </a:rPr>
              <a:t>CENESAM · BASE LEGAL VIGENTE Y PARÁMETROS A EVALUAR</a:t>
            </a:r>
          </a:p>
        </p:txBody>
      </p:sp>
      <p:sp>
        <p:nvSpPr>
          <p:cNvPr id="3" name="title">
            <a:extLst xmlns:a="http://schemas.openxmlformats.org/drawingml/2006/main">
              <a:ext uri="{FF2B5EF4-FFF2-40B4-BE49-F238E27FC236}">
                <a16:creationId xmlns:a16="http://schemas.microsoft.com/office/drawing/2014/main" id="{FE241ADE-3602-4321-BD6E-74F2FBEAD4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885825"/>
            <a:ext cx="10572750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FFFFFF"/>
                </a:solidFill>
              </a:defRPr>
            </a:pPr>
            <a:r>
              <a:rPr sz="2700" b="1">
                <a:solidFill>
                  <a:srgbClr val="FFFFFF"/>
                </a:solidFill>
              </a:rPr>
              <a:t>Clasificación del cuerpo de agua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9231BDEE-256B-4945-A846-904471C1B9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1714500"/>
            <a:ext cx="11010900" cy="3429000"/>
          </a:xfrm>
          <a:prstGeom xmlns:a="http://schemas.openxmlformats.org/drawingml/2006/main" prst="roundRect">
            <a:avLst>
              <a:gd name="adj" fmla="val 2222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14288">
            <a:solidFill>
              <a:srgbClr val="1DC5EE"/>
            </a:solidFill>
            <a:prstDash val="solid"/>
          </a:ln>
        </p:spPr>
      </p:sp>
      <p:pic>
        <p:nvPicPr>
          <p:cNvPr id="14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ff19b0639af4228"/>
          <a:stretch xmlns:a="http://schemas.openxmlformats.org/drawingml/2006/main"/>
        </p:blipFill>
        <p:spPr>
          <a:xfrm xmlns:a="http://schemas.openxmlformats.org/drawingml/2006/main">
            <a:off x="3302000" y="1857375"/>
            <a:ext cx="5588000" cy="3143250"/>
          </a:xfrm>
          <a:prstGeom xmlns:a="http://schemas.openxmlformats.org/drawingml/2006/main" prst="rect">
            <a:avLst/>
          </a:prstGeom>
        </p:spPr>
      </p:pic>
      <p:sp>
        <p:nvSpPr>
          <p:cNvPr id="6" name="body">
            <a:extLst xmlns:a="http://schemas.openxmlformats.org/drawingml/2006/main">
              <a:ext uri="{FF2B5EF4-FFF2-40B4-BE49-F238E27FC236}">
                <a16:creationId xmlns:a16="http://schemas.microsoft.com/office/drawing/2014/main" id="{C86E68F8-25D6-42DB-B3E3-86E3AA6689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5381625"/>
            <a:ext cx="106680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E9F4F8"/>
                </a:solidFill>
              </a:defRPr>
            </a:pPr>
            <a:r>
              <a:rPr sz="1350" b="0">
                <a:solidFill>
                  <a:srgbClr val="E9F4F8"/>
                </a:solidFill>
              </a:rPr>
              <a:t>La resolución de clasificación y el uso identificado condicionan el valor de comparación. Si existe más de un uso, debe justificarse el criterio técnicamente protector aplicable.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14D74760-FBA0-4E1D-A9D9-1A1BD48226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01250" y="6076950"/>
            <a:ext cx="1619250" cy="49530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pic>
        <p:nvPicPr>
          <p:cNvPr id="1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6f25d655f924fb1"/>
          <a:stretch xmlns:a="http://schemas.openxmlformats.org/drawingml/2006/main"/>
        </p:blipFill>
        <p:spPr>
          <a:xfrm xmlns:a="http://schemas.openxmlformats.org/drawingml/2006/main">
            <a:off x="10663097" y="6143625"/>
            <a:ext cx="295557" cy="361950"/>
          </a:xfrm>
          <a:prstGeom xmlns:a="http://schemas.openxmlformats.org/drawingml/2006/main" prst="rect">
            <a:avLst/>
          </a:prstGeom>
        </p:spPr>
      </p:pic>
      <p:sp>
        <p:nvSpPr>
          <p:cNvPr id="9" name="page">
            <a:extLst xmlns:a="http://schemas.openxmlformats.org/drawingml/2006/main">
              <a:ext uri="{FF2B5EF4-FFF2-40B4-BE49-F238E27FC236}">
                <a16:creationId xmlns:a16="http://schemas.microsoft.com/office/drawing/2014/main" id="{174B7ACC-92C0-4933-82C2-AA340D0853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305550"/>
            <a:ext cx="952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35D6F3"/>
                </a:solidFill>
              </a:defRPr>
            </a:pPr>
            <a:r>
              <a:rPr sz="975" b="1">
                <a:solidFill>
                  <a:srgbClr val="35D6F3"/>
                </a:solidFill>
              </a:rPr>
              <a:t>07 / 20</a:t>
            </a:r>
          </a:p>
        </p:txBody>
      </p:sp>
    </p:spTree>
    <p:extLst>
      <p:ext uri="{BB962C8B-B14F-4D97-AF65-F5344CB8AC3E}">
        <p14:creationId xmlns:p14="http://schemas.microsoft.com/office/powerpoint/2010/main" val="585080974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071A2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332127CF-B4FB-46D5-843E-93A41BFA93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238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DC5E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k">
            <a:extLst xmlns:a="http://schemas.openxmlformats.org/drawingml/2006/main">
              <a:ext uri="{FF2B5EF4-FFF2-40B4-BE49-F238E27FC236}">
                <a16:creationId xmlns:a16="http://schemas.microsoft.com/office/drawing/2014/main" id="{406F8E76-D160-4754-AC91-74C8D19FD7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495300"/>
            <a:ext cx="6191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35D6F3"/>
                </a:solidFill>
              </a:defRPr>
            </a:pPr>
            <a:r>
              <a:rPr sz="1200" b="1">
                <a:solidFill>
                  <a:srgbClr val="35D6F3"/>
                </a:solidFill>
              </a:rPr>
              <a:t>DECISIÓN TÉCNICA · LECCIÓN 606</a:t>
            </a:r>
          </a:p>
        </p:txBody>
      </p:sp>
      <p:sp>
        <p:nvSpPr>
          <p:cNvPr id="3" name="title">
            <a:extLst xmlns:a="http://schemas.openxmlformats.org/drawingml/2006/main">
              <a:ext uri="{FF2B5EF4-FFF2-40B4-BE49-F238E27FC236}">
                <a16:creationId xmlns:a16="http://schemas.microsoft.com/office/drawing/2014/main" id="{15E7D806-941B-4450-AC7A-B4EFBC8F37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952500"/>
            <a:ext cx="6096000" cy="904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775" b="1">
                <a:solidFill>
                  <a:srgbClr val="FFFFFF"/>
                </a:solidFill>
              </a:defRPr>
            </a:pPr>
            <a:r>
              <a:rPr sz="2775" b="1">
                <a:solidFill>
                  <a:srgbClr val="FFFFFF"/>
                </a:solidFill>
              </a:rPr>
              <a:t>Vertimiento autorizado y condiciones exigibles</a:t>
            </a:r>
          </a:p>
        </p:txBody>
      </p:sp>
      <p:sp>
        <p:nvSpPr>
          <p:cNvPr id="4" name="body">
            <a:extLst xmlns:a="http://schemas.openxmlformats.org/drawingml/2006/main">
              <a:ext uri="{FF2B5EF4-FFF2-40B4-BE49-F238E27FC236}">
                <a16:creationId xmlns:a16="http://schemas.microsoft.com/office/drawing/2014/main" id="{FA3F10F9-E243-46D7-B9F6-4941DED78C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2238375"/>
            <a:ext cx="6096000" cy="2190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E4F4FA"/>
                </a:solidFill>
              </a:defRPr>
            </a:pPr>
            <a:r>
              <a:rPr sz="1575" b="0">
                <a:solidFill>
                  <a:srgbClr val="E4F4FA"/>
                </a:solidFill>
              </a:rPr>
              <a:t>Revise resolución, coordenadas, caudal, parámetros, frecuencia, punto de control, obligaciones de reporte y condiciones del instrumento ambiental aprobado.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ADFDE74F-265E-4B16-B3AA-DA04C6B20B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0" y="590550"/>
            <a:ext cx="4476750" cy="4572000"/>
          </a:xfrm>
          <a:prstGeom xmlns:a="http://schemas.openxmlformats.org/drawingml/2006/main" prst="roundRect">
            <a:avLst>
              <a:gd name="adj" fmla="val 1702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14288">
            <a:solidFill>
              <a:srgbClr val="1DC5EE"/>
            </a:solidFill>
            <a:prstDash val="solid"/>
          </a:ln>
        </p:spPr>
      </p:sp>
      <p:pic>
        <p:nvPicPr>
          <p:cNvPr id="1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d43a7d90b11466c"/>
          <a:stretch xmlns:a="http://schemas.openxmlformats.org/drawingml/2006/main"/>
        </p:blipFill>
        <p:spPr>
          <a:xfrm xmlns:a="http://schemas.openxmlformats.org/drawingml/2006/main">
            <a:off x="7286625" y="1697831"/>
            <a:ext cx="4191000" cy="2357438"/>
          </a:xfrm>
          <a:prstGeom xmlns:a="http://schemas.openxmlformats.org/drawingml/2006/main" prst="rect">
            <a:avLst/>
          </a:prstGeom>
        </p:spPr>
      </p:pic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76C5B032-38FE-4DF1-8532-151F2FE0E6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4810125"/>
            <a:ext cx="6096000" cy="7143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3B5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call">
            <a:extLst xmlns:a="http://schemas.openxmlformats.org/drawingml/2006/main">
              <a:ext uri="{FF2B5EF4-FFF2-40B4-BE49-F238E27FC236}">
                <a16:creationId xmlns:a16="http://schemas.microsoft.com/office/drawing/2014/main" id="{1D26C485-4FC0-4C4B-AE6F-A0F91CBF2B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8675" y="5048250"/>
            <a:ext cx="56197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FFD166"/>
                </a:solidFill>
              </a:defRPr>
            </a:pPr>
            <a:r>
              <a:rPr sz="1275" b="1">
                <a:solidFill>
                  <a:srgbClr val="FFD166"/>
                </a:solidFill>
              </a:rPr>
              <a:t>CONTROL: alcance · representatividad · trazabilidad · incertidumbre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615C2810-8DE8-4733-9220-7D9AC00077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01250" y="6076950"/>
            <a:ext cx="1619250" cy="49530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pic>
        <p:nvPicPr>
          <p:cNvPr id="2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6fcc54622714826"/>
          <a:stretch xmlns:a="http://schemas.openxmlformats.org/drawingml/2006/main"/>
        </p:blipFill>
        <p:spPr>
          <a:xfrm xmlns:a="http://schemas.openxmlformats.org/drawingml/2006/main">
            <a:off x="10663097" y="6143625"/>
            <a:ext cx="295557" cy="361950"/>
          </a:xfrm>
          <a:prstGeom xmlns:a="http://schemas.openxmlformats.org/drawingml/2006/main" prst="rect">
            <a:avLst/>
          </a:prstGeom>
        </p:spPr>
      </p:pic>
      <p:sp>
        <p:nvSpPr>
          <p:cNvPr id="11" name="page">
            <a:extLst xmlns:a="http://schemas.openxmlformats.org/drawingml/2006/main">
              <a:ext uri="{FF2B5EF4-FFF2-40B4-BE49-F238E27FC236}">
                <a16:creationId xmlns:a16="http://schemas.microsoft.com/office/drawing/2014/main" id="{B0ED4809-C28F-4C5B-BF74-70E3256B15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305550"/>
            <a:ext cx="952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35D6F3"/>
                </a:solidFill>
              </a:defRPr>
            </a:pPr>
            <a:r>
              <a:rPr sz="975" b="1">
                <a:solidFill>
                  <a:srgbClr val="35D6F3"/>
                </a:solidFill>
              </a:rPr>
              <a:t>08 / 20</a:t>
            </a:r>
          </a:p>
        </p:txBody>
      </p:sp>
    </p:spTree>
    <p:extLst>
      <p:ext uri="{BB962C8B-B14F-4D97-AF65-F5344CB8AC3E}">
        <p14:creationId xmlns:p14="http://schemas.microsoft.com/office/powerpoint/2010/main" val="1777733422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071A2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07B298A0-FD27-4EB3-BCE3-81C007886A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238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DC5E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k">
            <a:extLst xmlns:a="http://schemas.openxmlformats.org/drawingml/2006/main">
              <a:ext uri="{FF2B5EF4-FFF2-40B4-BE49-F238E27FC236}">
                <a16:creationId xmlns:a16="http://schemas.microsoft.com/office/drawing/2014/main" id="{57AA79B5-791A-4753-95DB-6D161A7E25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495300"/>
            <a:ext cx="6191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35D6F3"/>
                </a:solidFill>
              </a:defRPr>
            </a:pPr>
            <a:r>
              <a:rPr sz="1200" b="1">
                <a:solidFill>
                  <a:srgbClr val="35D6F3"/>
                </a:solidFill>
              </a:rPr>
              <a:t>DECISIÓN TÉCNICA · LECCIÓN 606</a:t>
            </a:r>
          </a:p>
        </p:txBody>
      </p:sp>
      <p:sp>
        <p:nvSpPr>
          <p:cNvPr id="3" name="title">
            <a:extLst xmlns:a="http://schemas.openxmlformats.org/drawingml/2006/main">
              <a:ext uri="{FF2B5EF4-FFF2-40B4-BE49-F238E27FC236}">
                <a16:creationId xmlns:a16="http://schemas.microsoft.com/office/drawing/2014/main" id="{57885FDE-B11A-4C16-B924-D89549331E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952500"/>
            <a:ext cx="6096000" cy="904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775" b="1">
                <a:solidFill>
                  <a:srgbClr val="FFFFFF"/>
                </a:solidFill>
              </a:defRPr>
            </a:pPr>
            <a:r>
              <a:rPr sz="2775" b="1">
                <a:solidFill>
                  <a:srgbClr val="FFFFFF"/>
                </a:solidFill>
              </a:rPr>
              <a:t>LMP sectorial: alcance antes que tabla</a:t>
            </a:r>
          </a:p>
        </p:txBody>
      </p:sp>
      <p:sp>
        <p:nvSpPr>
          <p:cNvPr id="4" name="body">
            <a:extLst xmlns:a="http://schemas.openxmlformats.org/drawingml/2006/main">
              <a:ext uri="{FF2B5EF4-FFF2-40B4-BE49-F238E27FC236}">
                <a16:creationId xmlns:a16="http://schemas.microsoft.com/office/drawing/2014/main" id="{52086C5E-826A-4B15-BFDF-38C100C9AE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2238375"/>
            <a:ext cx="6096000" cy="2190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E4F4FA"/>
                </a:solidFill>
              </a:defRPr>
            </a:pPr>
            <a:r>
              <a:rPr sz="1575" b="0">
                <a:solidFill>
                  <a:srgbClr val="E4F4FA"/>
                </a:solidFill>
              </a:rPr>
              <a:t>Identifique actividad, instalación, etapa del proceso, matriz y norma sectorial. Un LMP de otra actividad no puede utilizarse como sustituto.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243F2D84-0D6C-4472-A40A-1E081AABB8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0" y="590550"/>
            <a:ext cx="4476750" cy="4572000"/>
          </a:xfrm>
          <a:prstGeom xmlns:a="http://schemas.openxmlformats.org/drawingml/2006/main" prst="roundRect">
            <a:avLst>
              <a:gd name="adj" fmla="val 1702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14288">
            <a:solidFill>
              <a:srgbClr val="1DC5EE"/>
            </a:solidFill>
            <a:prstDash val="solid"/>
          </a:ln>
        </p:spPr>
      </p:sp>
      <p:pic>
        <p:nvPicPr>
          <p:cNvPr id="1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cf6614fb3bb4696"/>
          <a:stretch xmlns:a="http://schemas.openxmlformats.org/drawingml/2006/main"/>
        </p:blipFill>
        <p:spPr>
          <a:xfrm xmlns:a="http://schemas.openxmlformats.org/drawingml/2006/main">
            <a:off x="7286625" y="1697831"/>
            <a:ext cx="4191000" cy="2357438"/>
          </a:xfrm>
          <a:prstGeom xmlns:a="http://schemas.openxmlformats.org/drawingml/2006/main" prst="rect">
            <a:avLst/>
          </a:prstGeom>
        </p:spPr>
      </p:pic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A8F6093C-C48D-440E-92D3-C16BD6093D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4810125"/>
            <a:ext cx="6096000" cy="7143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3B5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call">
            <a:extLst xmlns:a="http://schemas.openxmlformats.org/drawingml/2006/main">
              <a:ext uri="{FF2B5EF4-FFF2-40B4-BE49-F238E27FC236}">
                <a16:creationId xmlns:a16="http://schemas.microsoft.com/office/drawing/2014/main" id="{49BDB560-4963-4D09-BEA5-EC51C4314C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8675" y="5048250"/>
            <a:ext cx="56197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FFD166"/>
                </a:solidFill>
              </a:defRPr>
            </a:pPr>
            <a:r>
              <a:rPr sz="1275" b="1">
                <a:solidFill>
                  <a:srgbClr val="FFD166"/>
                </a:solidFill>
              </a:rPr>
              <a:t>CONTROL: alcance · representatividad · trazabilidad · incertidumbre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FF1568C2-CA8C-440C-8B83-F15E2F280F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01250" y="6076950"/>
            <a:ext cx="1619250" cy="49530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pic>
        <p:nvPicPr>
          <p:cNvPr id="2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1a96f3549804233"/>
          <a:stretch xmlns:a="http://schemas.openxmlformats.org/drawingml/2006/main"/>
        </p:blipFill>
        <p:spPr>
          <a:xfrm xmlns:a="http://schemas.openxmlformats.org/drawingml/2006/main">
            <a:off x="10663097" y="6143625"/>
            <a:ext cx="295557" cy="361950"/>
          </a:xfrm>
          <a:prstGeom xmlns:a="http://schemas.openxmlformats.org/drawingml/2006/main" prst="rect">
            <a:avLst/>
          </a:prstGeom>
        </p:spPr>
      </p:pic>
      <p:sp>
        <p:nvSpPr>
          <p:cNvPr id="11" name="page">
            <a:extLst xmlns:a="http://schemas.openxmlformats.org/drawingml/2006/main">
              <a:ext uri="{FF2B5EF4-FFF2-40B4-BE49-F238E27FC236}">
                <a16:creationId xmlns:a16="http://schemas.microsoft.com/office/drawing/2014/main" id="{88CADBB8-C58A-4D8F-9238-B572E72F62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305550"/>
            <a:ext cx="952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35D6F3"/>
                </a:solidFill>
              </a:defRPr>
            </a:pPr>
            <a:r>
              <a:rPr sz="975" b="1">
                <a:solidFill>
                  <a:srgbClr val="35D6F3"/>
                </a:solidFill>
              </a:rPr>
              <a:t>09 / 20</a:t>
            </a:r>
          </a:p>
        </p:txBody>
      </p:sp>
    </p:spTree>
    <p:extLst>
      <p:ext uri="{BB962C8B-B14F-4D97-AF65-F5344CB8AC3E}">
        <p14:creationId xmlns:p14="http://schemas.microsoft.com/office/powerpoint/2010/main" val="779629002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2026-08-02T02:41:58.6320000Z</dcterms:created>
  <dcterms:modified xsi:type="dcterms:W3CDTF">2026-08-02T02:41:58.6320000Z</dcterms:modified>
</coreProperties>
</file>