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19a51d9e29374c13" Type="http://schemas.openxmlformats.org/officeDocument/2006/relationships/officeDocument" Target="ppt/presentation.xml"/><Relationship Id="R8403138767564534" Type="http://schemas.openxmlformats.org/officeDocument/2006/relationships/extended-properties" Target="docProps/app.xml"/><Relationship Id="Rd7d5afdec26f4885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7e359a2e14325"/>
  </p:sldMasterIdLst>
  <p:notesMasterIdLst>
    <p:notesMasterId xmlns:r="http://schemas.openxmlformats.org/officeDocument/2006/relationships" r:id="R8eba86869ac14649"/>
  </p:notesMasterIdLst>
  <p:sldIdLst>
    <p:sldId xmlns:r="http://schemas.openxmlformats.org/officeDocument/2006/relationships" id="256" r:id="R3983fb1954a742cb"/>
    <p:sldId xmlns:r="http://schemas.openxmlformats.org/officeDocument/2006/relationships" id="257" r:id="R546527f43d0344eb"/>
    <p:sldId xmlns:r="http://schemas.openxmlformats.org/officeDocument/2006/relationships" id="258" r:id="Rd3d315de48154f78"/>
    <p:sldId xmlns:r="http://schemas.openxmlformats.org/officeDocument/2006/relationships" id="259" r:id="R4f78a89dac7c454c"/>
    <p:sldId xmlns:r="http://schemas.openxmlformats.org/officeDocument/2006/relationships" id="260" r:id="R69daeabe1da3422e"/>
    <p:sldId xmlns:r="http://schemas.openxmlformats.org/officeDocument/2006/relationships" id="261" r:id="R1d44b1ef5af14a6e"/>
    <p:sldId xmlns:r="http://schemas.openxmlformats.org/officeDocument/2006/relationships" id="262" r:id="R07fc65cc27674e84"/>
    <p:sldId xmlns:r="http://schemas.openxmlformats.org/officeDocument/2006/relationships" id="263" r:id="R18673fe70da44f8a"/>
    <p:sldId xmlns:r="http://schemas.openxmlformats.org/officeDocument/2006/relationships" id="264" r:id="R256cf4c8171f4ef5"/>
    <p:sldId xmlns:r="http://schemas.openxmlformats.org/officeDocument/2006/relationships" id="265" r:id="R94e6169403b541b0"/>
    <p:sldId xmlns:r="http://schemas.openxmlformats.org/officeDocument/2006/relationships" id="266" r:id="Rf5b3ec8954ed4474"/>
    <p:sldId xmlns:r="http://schemas.openxmlformats.org/officeDocument/2006/relationships" id="267" r:id="Ra7973fc728964090"/>
    <p:sldId xmlns:r="http://schemas.openxmlformats.org/officeDocument/2006/relationships" id="268" r:id="Rde704c3059b34ae1"/>
    <p:sldId xmlns:r="http://schemas.openxmlformats.org/officeDocument/2006/relationships" id="269" r:id="R348265c8f14a43bf"/>
    <p:sldId xmlns:r="http://schemas.openxmlformats.org/officeDocument/2006/relationships" id="270" r:id="Rcb75bc0e57c645c4"/>
    <p:sldId xmlns:r="http://schemas.openxmlformats.org/officeDocument/2006/relationships" id="271" r:id="R7cb080aaa6de4e21"/>
    <p:sldId xmlns:r="http://schemas.openxmlformats.org/officeDocument/2006/relationships" id="272" r:id="Rf760e922c1904d06"/>
    <p:sldId xmlns:r="http://schemas.openxmlformats.org/officeDocument/2006/relationships" id="273" r:id="Rb41046f3c11f4ef7"/>
    <p:sldId xmlns:r="http://schemas.openxmlformats.org/officeDocument/2006/relationships" id="274" r:id="R3c179859e4c3416f"/>
    <p:sldId xmlns:r="http://schemas.openxmlformats.org/officeDocument/2006/relationships" id="275" r:id="R8c08c4c3bb084c8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 standalone='yes'?>
<Relationships xmlns="http://schemas.openxmlformats.org/package/2006/relationships"><Relationship Id="R0267e359a2e14325" Type="http://schemas.openxmlformats.org/officeDocument/2006/relationships/slideMaster" Target="slideMasters/slideMaster1.xml"/><Relationship Id="R07fc65cc27674e84" Type="http://schemas.openxmlformats.org/officeDocument/2006/relationships/slide" Target="slides/slide7.xml"/><Relationship Id="R18673fe70da44f8a" Type="http://schemas.openxmlformats.org/officeDocument/2006/relationships/slide" Target="slides/slide8.xml"/><Relationship Id="R1d44b1ef5af14a6e" Type="http://schemas.openxmlformats.org/officeDocument/2006/relationships/slide" Target="slides/slide6.xml"/><Relationship Id="R256cf4c8171f4ef5" Type="http://schemas.openxmlformats.org/officeDocument/2006/relationships/slide" Target="slides/slide9.xml"/><Relationship Id="R348265c8f14a43bf" Type="http://schemas.openxmlformats.org/officeDocument/2006/relationships/slide" Target="slides/slide14.xml"/><Relationship Id="R3983fb1954a742cb" Type="http://schemas.openxmlformats.org/officeDocument/2006/relationships/slide" Target="slides/slide1.xml"/><Relationship Id="R3c179859e4c3416f" Type="http://schemas.openxmlformats.org/officeDocument/2006/relationships/slide" Target="slides/slide19.xml"/><Relationship Id="R4f78a89dac7c454c" Type="http://schemas.openxmlformats.org/officeDocument/2006/relationships/slide" Target="slides/slide4.xml"/><Relationship Id="R546527f43d0344eb" Type="http://schemas.openxmlformats.org/officeDocument/2006/relationships/slide" Target="slides/slide2.xml"/><Relationship Id="R69daeabe1da3422e" Type="http://schemas.openxmlformats.org/officeDocument/2006/relationships/slide" Target="slides/slide5.xml"/><Relationship Id="R7cb080aaa6de4e21" Type="http://schemas.openxmlformats.org/officeDocument/2006/relationships/slide" Target="slides/slide16.xml"/><Relationship Id="R8c08c4c3bb084c8e" Type="http://schemas.openxmlformats.org/officeDocument/2006/relationships/slide" Target="slides/slide20.xml"/><Relationship Id="R8eba86869ac14649" Type="http://schemas.openxmlformats.org/officeDocument/2006/relationships/notesMaster" Target="notesMasters/notesMaster1.xml"/><Relationship Id="R94e6169403b541b0" Type="http://schemas.openxmlformats.org/officeDocument/2006/relationships/slide" Target="slides/slide10.xml"/><Relationship Id="R981437ce8c2347cc" Type="http://schemas.openxmlformats.org/officeDocument/2006/relationships/presProps" Target="presProps.xml"/><Relationship Id="R9c5a0a2c9e3b4058" Type="http://schemas.openxmlformats.org/officeDocument/2006/relationships/tableStyles" Target="tableStyles.xml"/><Relationship Id="Ra7973fc728964090" Type="http://schemas.openxmlformats.org/officeDocument/2006/relationships/slide" Target="slides/slide12.xml"/><Relationship Id="Rb41046f3c11f4ef7" Type="http://schemas.openxmlformats.org/officeDocument/2006/relationships/slide" Target="slides/slide18.xml"/><Relationship Id="Rcb75bc0e57c645c4" Type="http://schemas.openxmlformats.org/officeDocument/2006/relationships/slide" Target="slides/slide15.xml"/><Relationship Id="Rd3d315de48154f78" Type="http://schemas.openxmlformats.org/officeDocument/2006/relationships/slide" Target="slides/slide3.xml"/><Relationship Id="Rde704c3059b34ae1" Type="http://schemas.openxmlformats.org/officeDocument/2006/relationships/slide" Target="slides/slide13.xml"/><Relationship Id="Rf5b3ec8954ed4474" Type="http://schemas.openxmlformats.org/officeDocument/2006/relationships/slide" Target="slides/slide11.xml"/><Relationship Id="Rf70921feffb444f5" Type="http://schemas.openxmlformats.org/officeDocument/2006/relationships/theme" Target="theme/theme1.xml"/><Relationship Id="Rf760e922c1904d06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b43b9a81373347a6" Type="http://schemas.openxmlformats.org/officeDocument/2006/relationships/theme" Target="theme/theme3.xml"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'1.0' encoding='UTF-8' standalone='yes'?>
<Relationships xmlns="http://schemas.openxmlformats.org/package/2006/relationships"><Relationship Id="R53b0dfe90da442b9" Type="http://schemas.openxmlformats.org/officeDocument/2006/relationships/slide" Target="../slides/slide1.xml"/><Relationship Id="Rbacb55fe9e394c4f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7228b8eee021471b" Type="http://schemas.openxmlformats.org/officeDocument/2006/relationships/slide" Target="../slides/slide10.xml"/><Relationship Id="Ra6fd4bd1bcca4968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84aab0b43f544b4d" Type="http://schemas.openxmlformats.org/officeDocument/2006/relationships/notesMaster" Target="../notesMasters/notesMaster1.xml"/><Relationship Id="Rb52146a5a9694fac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476a50837d8a498f" Type="http://schemas.openxmlformats.org/officeDocument/2006/relationships/notesMaster" Target="../notesMasters/notesMaster1.xml"/><Relationship Id="R7cc6f37c311b4564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ac032a158a7b46bd" Type="http://schemas.openxmlformats.org/officeDocument/2006/relationships/notesMaster" Target="../notesMasters/notesMaster1.xml"/><Relationship Id="Rd2a9dcf9813a448d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66e964744048410e" Type="http://schemas.openxmlformats.org/officeDocument/2006/relationships/notesMaster" Target="../notesMasters/notesMaster1.xml"/><Relationship Id="R6cd231669d504b83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2d86aceeed8a4d0e" Type="http://schemas.openxmlformats.org/officeDocument/2006/relationships/slide" Target="../slides/slide15.xml"/><Relationship Id="Ra9670721ea3e4cda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0fe4beb41ccb414b" Type="http://schemas.openxmlformats.org/officeDocument/2006/relationships/notesMaster" Target="../notesMasters/notesMaster1.xml"/><Relationship Id="R419ebb5382eb471d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2d7b1b1f53c74475" Type="http://schemas.openxmlformats.org/officeDocument/2006/relationships/notesMaster" Target="../notesMasters/notesMaster1.xml"/><Relationship Id="Ra17367694a214613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b19125d836564378" Type="http://schemas.openxmlformats.org/officeDocument/2006/relationships/slide" Target="../slides/slide18.xml"/><Relationship Id="Rd58a954ce80f405d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3a817c8e9c8f476f" Type="http://schemas.openxmlformats.org/officeDocument/2006/relationships/notesMaster" Target="../notesMasters/notesMaster1.xml"/><Relationship Id="R90a666e0c28c432a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407f81eeca304e4e" Type="http://schemas.openxmlformats.org/officeDocument/2006/relationships/slide" Target="../slides/slide2.xml"/><Relationship Id="Rdd5a07f09c674a67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59dd1743713a4be2" Type="http://schemas.openxmlformats.org/officeDocument/2006/relationships/notesMaster" Target="../notesMasters/notesMaster1.xml"/><Relationship Id="R97bb246dac6743c6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63b3b1180da640b3" Type="http://schemas.openxmlformats.org/officeDocument/2006/relationships/slide" Target="../slides/slide3.xml"/><Relationship Id="Rc09fa6fd77cc4887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123aabc9205d443a" Type="http://schemas.openxmlformats.org/officeDocument/2006/relationships/notesMaster" Target="../notesMasters/notesMaster1.xml"/><Relationship Id="R6020936dc8234eed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233c11ada12a4687" Type="http://schemas.openxmlformats.org/officeDocument/2006/relationships/notesMaster" Target="../notesMasters/notesMaster1.xml"/><Relationship Id="Rc5d73d83d2ad4049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b7c42fe8f5194cb6" Type="http://schemas.openxmlformats.org/officeDocument/2006/relationships/notesMaster" Target="../notesMasters/notesMaster1.xml"/><Relationship Id="Rbaa091bef95f4f9c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39ef87c7092b4121" Type="http://schemas.openxmlformats.org/officeDocument/2006/relationships/slide" Target="../slides/slide7.xml"/><Relationship Id="Rd826b53c822e495d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1528f416fcb74802" Type="http://schemas.openxmlformats.org/officeDocument/2006/relationships/slide" Target="../slides/slide8.xml"/><Relationship Id="R34acc371510848d6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346093499109476b" Type="http://schemas.openxmlformats.org/officeDocument/2006/relationships/slide" Target="../slides/slide9.xml"/><Relationship Id="R5927d717159a4f3a" Type="http://schemas.openxmlformats.org/officeDocument/2006/relationships/notesMaster" Target="../notesMasters/notesMaster1.xml"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https://www.un-ihe.org/education/master-programmes/research-msc-programme-water-and-sustainable-development</a:t>
            </a:r>
          </a:p>
          <a:p xmlns:a="http://schemas.openxmlformats.org/drawingml/2006/main">
            <a:r>
              <a:t>- https://www.hec.usace.army.mil/software/hec-hms/</a:t>
            </a:r>
          </a:p>
          <a:p xmlns:a="http://schemas.openxmlformats.org/drawingml/2006/main">
            <a:r>
              <a:t>- https://www.hec.usace.army.mil/software/hec-ras/</a:t>
            </a:r>
          </a:p>
          <a:p xmlns:a="http://schemas.openxmlformats.org/drawingml/2006/main">
            <a:r>
              <a:t>- https://www.usgs.gov/software/modflow-6-usgs-modular-hydrologic-model</a:t>
            </a:r>
          </a:p>
          <a:p xmlns:a="http://schemas.openxmlformats.org/drawingml/2006/main">
            <a:r>
              <a:t>- https://www.epa.gov/water-research/epanet</a:t>
            </a:r>
          </a:p>
          <a:p xmlns:a="http://schemas.openxmlformats.org/drawingml/2006/main">
            <a:r>
              <a:t>- https://www.epa.gov/water-research/storm-water-management-model-swmm</a:t>
            </a:r>
          </a:p>
          <a:p xmlns:a="http://schemas.openxmlformats.org/drawingml/2006/main">
            <a:r>
              <a:t>- https://weap.sei.org/index.asp?NewLang=ES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Verifique normativa, datos y condiciones locales antes de aplicar.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<?xml version='1.0' encoding='UTF-8' standalone='yes'?>
<Relationships xmlns="http://schemas.openxmlformats.org/package/2006/relationships"><Relationship Id="R0517de36a0b74174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02c7554ba6794a8b" Type="http://schemas.openxmlformats.org/officeDocument/2006/relationships/slideLayout" Target="../slideLayouts/slideLayout1.xml"/><Relationship Id="Rcf405b0e4b9a4724" Type="http://schemas.openxmlformats.org/officeDocument/2006/relationships/theme" Target="theme/theme2.xml"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7554ba6794a8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 standalone='yes'?>
<Relationships xmlns="http://schemas.openxmlformats.org/package/2006/relationships"><Relationship Id="R51d2cd1bd4a84751" Type="http://schemas.openxmlformats.org/officeDocument/2006/relationships/image" Target="../media/image.png"/><Relationship Id="R8306fc7dfe0b4181" Type="http://schemas.openxmlformats.org/officeDocument/2006/relationships/slideLayout" Target="../slideLayouts/slideLayout1.xml"/><Relationship Id="Rd84116120a8d4725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5a20d026203249c2" Type="http://schemas.openxmlformats.org/officeDocument/2006/relationships/image" Target="../media/image10.png"/><Relationship Id="R6b6b3359d0ea433e" Type="http://schemas.openxmlformats.org/officeDocument/2006/relationships/slideLayout" Target="../slideLayouts/slideLayout1.xml"/><Relationship Id="Rbf289ba5fe474a1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0474d679a34d46c4" Type="http://schemas.openxmlformats.org/officeDocument/2006/relationships/slideLayout" Target="../slideLayouts/slideLayout1.xml"/><Relationship Id="R169269e8c6104674" Type="http://schemas.openxmlformats.org/officeDocument/2006/relationships/notesSlide" Target="../notesSlides/notesSlide11.xml"/><Relationship Id="Rd618c10ded0b4386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275bbdf171ff49ed" Type="http://schemas.openxmlformats.org/officeDocument/2006/relationships/slideLayout" Target="../slideLayouts/slideLayout1.xml"/><Relationship Id="R426d2041cfd5462e" Type="http://schemas.openxmlformats.org/officeDocument/2006/relationships/notesSlide" Target="../notesSlides/notesSlide12.xml"/><Relationship Id="R826b54908ee64cc0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60ea50cc72764fe3" Type="http://schemas.openxmlformats.org/officeDocument/2006/relationships/slideLayout" Target="../slideLayouts/slideLayout1.xml"/><Relationship Id="Rabaaf2325b134afc" Type="http://schemas.openxmlformats.org/officeDocument/2006/relationships/image" Target="../media/image13.png"/><Relationship Id="Rfcb24383e8c74e05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73ca98b932d04b39" Type="http://schemas.openxmlformats.org/officeDocument/2006/relationships/image" Target="../media/image14.png"/><Relationship Id="R76dd9fda46964a5b" Type="http://schemas.openxmlformats.org/officeDocument/2006/relationships/notesSlide" Target="../notesSlides/notesSlide14.xml"/><Relationship Id="Rd55d5cb971e84366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01b323732c1d4173" Type="http://schemas.openxmlformats.org/officeDocument/2006/relationships/image" Target="../media/image15.png"/><Relationship Id="R8d17ba9350ae4312" Type="http://schemas.openxmlformats.org/officeDocument/2006/relationships/notesSlide" Target="../notesSlides/notesSlide15.xml"/><Relationship Id="Rc0cb75b8a4994d49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0f9ae6cfe97f4c46" Type="http://schemas.openxmlformats.org/officeDocument/2006/relationships/notesSlide" Target="../notesSlides/notesSlide16.xml"/><Relationship Id="R599911b47a91420f" Type="http://schemas.openxmlformats.org/officeDocument/2006/relationships/slideLayout" Target="../slideLayouts/slideLayout1.xml"/><Relationship Id="R897ea18820274bf4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a08cae06562c4fe6" Type="http://schemas.openxmlformats.org/officeDocument/2006/relationships/notesSlide" Target="../notesSlides/notesSlide17.xml"/><Relationship Id="Rc373141638c940fe" Type="http://schemas.openxmlformats.org/officeDocument/2006/relationships/slideLayout" Target="../slideLayouts/slideLayout1.xml"/><Relationship Id="Re9733eeb3aeb4cc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19cc54116c854b27" Type="http://schemas.openxmlformats.org/officeDocument/2006/relationships/notesSlide" Target="../notesSlides/notesSlide18.xml"/><Relationship Id="R92096be0b62b4354" Type="http://schemas.openxmlformats.org/officeDocument/2006/relationships/slideLayout" Target="../slideLayouts/slideLayout1.xml"/><Relationship Id="Rb7f0c53be8af46cf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2569d3f869644904" Type="http://schemas.openxmlformats.org/officeDocument/2006/relationships/slideLayout" Target="../slideLayouts/slideLayout1.xml"/><Relationship Id="R6d10884beeb34e41" Type="http://schemas.openxmlformats.org/officeDocument/2006/relationships/notesSlide" Target="../notesSlides/notesSlide19.xml"/><Relationship Id="R87beceb73372462a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71f6ee23e8f745bc" Type="http://schemas.openxmlformats.org/officeDocument/2006/relationships/slideLayout" Target="../slideLayouts/slideLayout1.xml"/><Relationship Id="Rcda8e13027c24ffe" Type="http://schemas.openxmlformats.org/officeDocument/2006/relationships/image" Target="../media/image2.png"/><Relationship Id="Ree35ee2d755849ea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1395343ec38f4c24" Type="http://schemas.openxmlformats.org/officeDocument/2006/relationships/slideLayout" Target="../slideLayouts/slideLayout1.xml"/><Relationship Id="R92b3381c55354057" Type="http://schemas.openxmlformats.org/officeDocument/2006/relationships/image" Target="../media/image20.png"/><Relationship Id="Rdb64bacef47c4d62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07589beef5144a4e" Type="http://schemas.openxmlformats.org/officeDocument/2006/relationships/image" Target="../media/image3.png"/><Relationship Id="R3b59309c8e7d47f0" Type="http://schemas.openxmlformats.org/officeDocument/2006/relationships/slideLayout" Target="../slideLayouts/slideLayout1.xml"/><Relationship Id="Rb63e08f1f880406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529d34c5f6b247b5" Type="http://schemas.openxmlformats.org/officeDocument/2006/relationships/image" Target="../media/image4.png"/><Relationship Id="Rb4de78294b534d3f" Type="http://schemas.openxmlformats.org/officeDocument/2006/relationships/slideLayout" Target="../slideLayouts/slideLayout1.xml"/><Relationship Id="Re172fa60b8434cf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76ad9ca15f4f40d1" Type="http://schemas.openxmlformats.org/officeDocument/2006/relationships/image" Target="../media/image5.png"/><Relationship Id="R968565ebcde74efc" Type="http://schemas.openxmlformats.org/officeDocument/2006/relationships/slideLayout" Target="../slideLayouts/slideLayout1.xml"/><Relationship Id="Re70383bc27a0481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3bcd2c920bfd438f" Type="http://schemas.openxmlformats.org/officeDocument/2006/relationships/image" Target="../media/image6.png"/><Relationship Id="R899fed9f60ab46ad" Type="http://schemas.openxmlformats.org/officeDocument/2006/relationships/notesSlide" Target="../notesSlides/notesSlide6.xml"/><Relationship Id="Rc27f8228bed44614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95304274218e422f" Type="http://schemas.openxmlformats.org/officeDocument/2006/relationships/image" Target="../media/image7.png"/><Relationship Id="Rca4826c2601d4c46" Type="http://schemas.openxmlformats.org/officeDocument/2006/relationships/slideLayout" Target="../slideLayouts/slideLayout1.xml"/><Relationship Id="Re25dcb1f0cc846b1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05a0609a89454c73" Type="http://schemas.openxmlformats.org/officeDocument/2006/relationships/slideLayout" Target="../slideLayouts/slideLayout1.xml"/><Relationship Id="Rab74f1c215a54a98" Type="http://schemas.openxmlformats.org/officeDocument/2006/relationships/image" Target="../media/image8.png"/><Relationship Id="Reb11bf633b4a4db5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370f2bb68c744b96" Type="http://schemas.openxmlformats.org/officeDocument/2006/relationships/image" Target="../media/image9.png"/><Relationship Id="R395cb3fe4d6f4c11" Type="http://schemas.openxmlformats.org/officeDocument/2006/relationships/notesSlide" Target="../notesSlides/notesSlide9.xml"/><Relationship Id="R3b07e57fcb724310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433AEA41-8B6D-4FBA-94D8-211A8B582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949B25F-A289-4E7D-86CA-12267BEBE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EDF013A-8D91-49AE-9C7F-4FF1757FF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A1903A84-8E28-4017-81A2-1A4BF4EF6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d2cd1bd4a84751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780AFBB-1331-4D23-AB6B-A0228F4A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000125"/>
            <a:ext cx="6572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  <a:latin typeface="Lato"/>
              </a:rPr>
              <a:t>Diagnóstico del sistema hídrico, seguridad hídrica y gobernanza</a:t>
            </a:r>
          </a:p>
        </p:txBody>
      </p:sp>
      <p:sp>
        <p:nvSpPr>
          <p:cNvPr id="7" name="software">
            <a:extLst xmlns:a="http://schemas.openxmlformats.org/drawingml/2006/main">
              <a:ext uri="{FF2B5EF4-FFF2-40B4-BE49-F238E27FC236}">
                <a16:creationId xmlns:a16="http://schemas.microsoft.com/office/drawing/2014/main" id="{C232CE17-FFB5-461D-91CE-C54CE0097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0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2EC9DE"/>
                </a:solidFill>
              </a:defRPr>
            </a:pPr>
            <a:r>
              <a:rPr sz="1725" b="1">
                <a:solidFill>
                  <a:srgbClr val="2EC9DE"/>
                </a:solidFill>
                <a:latin typeface="Lato"/>
              </a:rPr>
              <a:t>QGIS 3.34 · matriz de actores · tablero de brechas</a:t>
            </a:r>
          </a:p>
        </p:txBody>
      </p:sp>
      <p:sp>
        <p:nvSpPr>
          <p:cNvPr id="8" name="case">
            <a:extLst xmlns:a="http://schemas.openxmlformats.org/drawingml/2006/main">
              <a:ext uri="{FF2B5EF4-FFF2-40B4-BE49-F238E27FC236}">
                <a16:creationId xmlns:a16="http://schemas.microsoft.com/office/drawing/2014/main" id="{CF1441A8-9451-466C-A3C9-834C626F4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67200"/>
            <a:ext cx="600075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9" name="caseT">
            <a:extLst xmlns:a="http://schemas.openxmlformats.org/drawingml/2006/main">
              <a:ext uri="{FF2B5EF4-FFF2-40B4-BE49-F238E27FC236}">
                <a16:creationId xmlns:a16="http://schemas.microsoft.com/office/drawing/2014/main" id="{F0AB14FF-8F4A-4357-8F50-EE3CBA528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76750"/>
            <a:ext cx="5524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  <a:latin typeface="Lato"/>
              </a:rPr>
              <a:t>CASO PROFESIONAL</a:t>
            </a:r>
          </a:p>
          <a:p xmlns:a="http://schemas.openxmlformats.org/drawingml/2006/main">
            <a:pPr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  <a:latin typeface="Lato"/>
              </a:rPr>
              <a:t>Cuenca de 1 850 km² con tres distritos, una EPS y 12 JASS en conflicto por el uso</a:t>
            </a:r>
          </a:p>
        </p:txBody>
      </p:sp>
      <p:sp>
        <p:nvSpPr>
          <p:cNvPr id="10" name="link0">
            <a:extLst xmlns:a="http://schemas.openxmlformats.org/drawingml/2006/main">
              <a:ext uri="{FF2B5EF4-FFF2-40B4-BE49-F238E27FC236}">
                <a16:creationId xmlns:a16="http://schemas.microsoft.com/office/drawing/2014/main" id="{D90C5177-F0B1-423C-9895-449F8A00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23717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0">
            <a:extLst xmlns:a="http://schemas.openxmlformats.org/drawingml/2006/main">
              <a:ext uri="{FF2B5EF4-FFF2-40B4-BE49-F238E27FC236}">
                <a16:creationId xmlns:a16="http://schemas.microsoft.com/office/drawing/2014/main" id="{F69B9FE5-D412-4E5F-940F-0869E61D1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0002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nodeT0">
            <a:extLst xmlns:a="http://schemas.openxmlformats.org/drawingml/2006/main">
              <a:ext uri="{FF2B5EF4-FFF2-40B4-BE49-F238E27FC236}">
                <a16:creationId xmlns:a16="http://schemas.microsoft.com/office/drawing/2014/main" id="{84949004-55AB-4EC9-BCD4-6C178A774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7075" y="22574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CUENCA</a:t>
            </a:r>
          </a:p>
        </p:txBody>
      </p:sp>
      <p:sp>
        <p:nvSpPr>
          <p:cNvPr id="13" name="link1">
            <a:extLst xmlns:a="http://schemas.openxmlformats.org/drawingml/2006/main">
              <a:ext uri="{FF2B5EF4-FFF2-40B4-BE49-F238E27FC236}">
                <a16:creationId xmlns:a16="http://schemas.microsoft.com/office/drawing/2014/main" id="{464B52A9-D5B8-4DE7-B25F-09456CD83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775" y="23717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1">
            <a:extLst xmlns:a="http://schemas.openxmlformats.org/drawingml/2006/main">
              <a:ext uri="{FF2B5EF4-FFF2-40B4-BE49-F238E27FC236}">
                <a16:creationId xmlns:a16="http://schemas.microsoft.com/office/drawing/2014/main" id="{BDFF03CC-5A69-4F86-84FE-F3DE4EB15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0002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nodeT1">
            <a:extLst xmlns:a="http://schemas.openxmlformats.org/drawingml/2006/main">
              <a:ext uri="{FF2B5EF4-FFF2-40B4-BE49-F238E27FC236}">
                <a16:creationId xmlns:a16="http://schemas.microsoft.com/office/drawing/2014/main" id="{3CF2FBE4-B216-4556-9CA8-64DB0E39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22574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USOS</a:t>
            </a:r>
          </a:p>
        </p:txBody>
      </p:sp>
      <p:sp>
        <p:nvSpPr>
          <p:cNvPr id="16" name="link2">
            <a:extLst xmlns:a="http://schemas.openxmlformats.org/drawingml/2006/main">
              <a:ext uri="{FF2B5EF4-FFF2-40B4-BE49-F238E27FC236}">
                <a16:creationId xmlns:a16="http://schemas.microsoft.com/office/drawing/2014/main" id="{62F67C8E-0014-4821-8C74-1BAA386E3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3717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2">
            <a:extLst xmlns:a="http://schemas.openxmlformats.org/drawingml/2006/main">
              <a:ext uri="{FF2B5EF4-FFF2-40B4-BE49-F238E27FC236}">
                <a16:creationId xmlns:a16="http://schemas.microsoft.com/office/drawing/2014/main" id="{3AEABE9F-2298-46CA-9582-63726850F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0002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nodeT2">
            <a:extLst xmlns:a="http://schemas.openxmlformats.org/drawingml/2006/main">
              <a:ext uri="{FF2B5EF4-FFF2-40B4-BE49-F238E27FC236}">
                <a16:creationId xmlns:a16="http://schemas.microsoft.com/office/drawing/2014/main" id="{DFE9D9DB-6C03-41D9-81C7-4C510560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2574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ACTIVOS</a:t>
            </a:r>
          </a:p>
        </p:txBody>
      </p:sp>
      <p:sp>
        <p:nvSpPr>
          <p:cNvPr id="19" name="node3">
            <a:extLst xmlns:a="http://schemas.openxmlformats.org/drawingml/2006/main">
              <a:ext uri="{FF2B5EF4-FFF2-40B4-BE49-F238E27FC236}">
                <a16:creationId xmlns:a16="http://schemas.microsoft.com/office/drawing/2014/main" id="{8D129C84-6FDC-41FD-A366-D32C964F3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4175" y="20002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nodeT3">
            <a:extLst xmlns:a="http://schemas.openxmlformats.org/drawingml/2006/main">
              <a:ext uri="{FF2B5EF4-FFF2-40B4-BE49-F238E27FC236}">
                <a16:creationId xmlns:a16="http://schemas.microsoft.com/office/drawing/2014/main" id="{77291A9A-C61D-4D54-813E-F1F5D7A7E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22574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AUTORIDAD</a:t>
            </a:r>
          </a:p>
        </p:txBody>
      </p:sp>
      <p:sp>
        <p:nvSpPr>
          <p:cNvPr id="21" name="out">
            <a:extLst xmlns:a="http://schemas.openxmlformats.org/drawingml/2006/main">
              <a:ext uri="{FF2B5EF4-FFF2-40B4-BE49-F238E27FC236}">
                <a16:creationId xmlns:a16="http://schemas.microsoft.com/office/drawing/2014/main" id="{9F092C17-B9F6-4D32-87CD-376B1785D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81375"/>
            <a:ext cx="4572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4BD39"/>
                </a:solidFill>
              </a:defRPr>
            </a:pPr>
            <a:r>
              <a:rPr sz="1800" b="1">
                <a:solidFill>
                  <a:srgbClr val="F4BD39"/>
                </a:solidFill>
                <a:latin typeface="Lato"/>
              </a:rPr>
              <a:t>Línea base territorial y matriz de competencias por actor</a:t>
            </a:r>
          </a:p>
        </p:txBody>
      </p:sp>
    </p:spTree>
    <p:extLst>
      <p:ext uri="{BB962C8B-B14F-4D97-AF65-F5344CB8AC3E}">
        <p14:creationId xmlns:p14="http://schemas.microsoft.com/office/powerpoint/2010/main" val="9967962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890D3E83-9BDF-40AA-8283-06AAE70DD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39EB217-6F32-47F1-9CED-C4D4B1AA5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33B2C3F-9921-45CE-80A6-ADB3E0411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10/20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6D363737-C6C0-416D-97EC-D8DBCE4A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20d026203249c2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86AFE35-0F2D-4221-BCEA-20766B6AC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Caso base: cuenca con déficit estacional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ABEF599F-DB18-4671-B74C-9F1E1AF8E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Tres distritos, 96 000 habitantes, oferta segura de 42 hm³/año y demanda de 51 hm³/año.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8886FEA1-0FE9-47FA-95C1-C7395D158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Déficit anual de 9 hm³/año concentrado en cuatro meses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Cobertura de agua potable: 78 % urbano y 41 % rural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Continuidad media de 8 h/día, con 43 % de agua no facturada</a:t>
            </a:r>
          </a:p>
        </p:txBody>
      </p:sp>
      <p:sp>
        <p:nvSpPr>
          <p:cNvPr id="9" name="bar0">
            <a:extLst xmlns:a="http://schemas.openxmlformats.org/drawingml/2006/main">
              <a:ext uri="{FF2B5EF4-FFF2-40B4-BE49-F238E27FC236}">
                <a16:creationId xmlns:a16="http://schemas.microsoft.com/office/drawing/2014/main" id="{22A38A28-A411-45A4-BF9C-45D7C456C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52900"/>
            <a:ext cx="514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bar1">
            <a:extLst xmlns:a="http://schemas.openxmlformats.org/drawingml/2006/main">
              <a:ext uri="{FF2B5EF4-FFF2-40B4-BE49-F238E27FC236}">
                <a16:creationId xmlns:a16="http://schemas.microsoft.com/office/drawing/2014/main" id="{D7A5C273-6BFA-438E-8D28-88434F71E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5143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2">
            <a:extLst xmlns:a="http://schemas.openxmlformats.org/drawingml/2006/main">
              <a:ext uri="{FF2B5EF4-FFF2-40B4-BE49-F238E27FC236}">
                <a16:creationId xmlns:a16="http://schemas.microsoft.com/office/drawing/2014/main" id="{343343DE-567A-4096-903F-99D20AE5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86100"/>
            <a:ext cx="514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bar3">
            <a:extLst xmlns:a="http://schemas.openxmlformats.org/drawingml/2006/main">
              <a:ext uri="{FF2B5EF4-FFF2-40B4-BE49-F238E27FC236}">
                <a16:creationId xmlns:a16="http://schemas.microsoft.com/office/drawing/2014/main" id="{E1D05F9D-436F-4758-A16A-9273E4BA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67100"/>
            <a:ext cx="51435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bar4">
            <a:extLst xmlns:a="http://schemas.openxmlformats.org/drawingml/2006/main">
              <a:ext uri="{FF2B5EF4-FFF2-40B4-BE49-F238E27FC236}">
                <a16:creationId xmlns:a16="http://schemas.microsoft.com/office/drawing/2014/main" id="{D9C65462-C26D-47C3-9776-F57DDFF1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667000"/>
            <a:ext cx="5143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chart">
            <a:extLst xmlns:a="http://schemas.openxmlformats.org/drawingml/2006/main">
              <a:ext uri="{FF2B5EF4-FFF2-40B4-BE49-F238E27FC236}">
                <a16:creationId xmlns:a16="http://schemas.microsoft.com/office/drawing/2014/main" id="{59FE87A4-EC03-4B2B-B2B7-BCA245D50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33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CEAF1"/>
                </a:solidFill>
              </a:defRPr>
            </a:pPr>
            <a:r>
              <a:rPr sz="975" b="1">
                <a:solidFill>
                  <a:srgbClr val="DCEAF1"/>
                </a:solidFill>
                <a:latin typeface="Lato"/>
              </a:rPr>
              <a:t>DÉFICIT MENSUAL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F2A708C3-10B5-4714-8CCE-C4CFD130B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AE69D718-6D0D-44F3-8F46-4A0450D81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5656770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FB05731B-4B87-49EA-A700-FA2E7D8CB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F281DF3-7966-4C9E-BCB5-AE1FA5ADE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D993217-99A1-42FA-95E3-6AA63A22C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11/20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96ECCA8D-E140-4E7E-A567-0C346D63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18c10ded0b4386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39EFC9D-1367-4557-96BB-B0CD1F245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Cálculo trabajado: índice de seguridad hídrica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79676340-9BB8-4F73-B1A0-A6563F56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Distrito B: exposición 75, vulnerabilidad 68, brecha institucional 55, conflicto 60.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AB565EB8-77EB-48C0-AF14-E78A85A4D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Índice = 0,30·75 + 0,30·68 + 0,25·55 + 0,15·60 = 65,7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Verificación: los pesos suman 1,00 y la escala es 0–100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Lectura: prioridad alta; el factor que manda es la exposición</a:t>
            </a:r>
          </a:p>
        </p:txBody>
      </p:sp>
      <p:sp>
        <p:nvSpPr>
          <p:cNvPr id="9" name="r0">
            <a:extLst xmlns:a="http://schemas.openxmlformats.org/drawingml/2006/main">
              <a:ext uri="{FF2B5EF4-FFF2-40B4-BE49-F238E27FC236}">
                <a16:creationId xmlns:a16="http://schemas.microsoft.com/office/drawing/2014/main" id="{EF5A17E3-C6B2-4731-99AD-DB9D9BD0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rt0">
            <a:extLst xmlns:a="http://schemas.openxmlformats.org/drawingml/2006/main">
              <a:ext uri="{FF2B5EF4-FFF2-40B4-BE49-F238E27FC236}">
                <a16:creationId xmlns:a16="http://schemas.microsoft.com/office/drawing/2014/main" id="{D2DB2B96-C4F6-47DE-A4AF-060735454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7622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1. SUMA DE PESOS DISTINTA DE 1</a:t>
            </a:r>
          </a:p>
        </p:txBody>
      </p:sp>
      <p:sp>
        <p:nvSpPr>
          <p:cNvPr id="11" name="r1">
            <a:extLst xmlns:a="http://schemas.openxmlformats.org/drawingml/2006/main">
              <a:ext uri="{FF2B5EF4-FFF2-40B4-BE49-F238E27FC236}">
                <a16:creationId xmlns:a16="http://schemas.microsoft.com/office/drawing/2014/main" id="{F969C291-D365-4E34-BB47-B94B5EE34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4099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rt1">
            <a:extLst xmlns:a="http://schemas.openxmlformats.org/drawingml/2006/main">
              <a:ext uri="{FF2B5EF4-FFF2-40B4-BE49-F238E27FC236}">
                <a16:creationId xmlns:a16="http://schemas.microsoft.com/office/drawing/2014/main" id="{81F24375-901F-4A58-B28E-59E1DE5E3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004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2. MEZCLAR ESCALAS 0–10 Y 0–100</a:t>
            </a:r>
          </a:p>
        </p:txBody>
      </p:sp>
      <p:sp>
        <p:nvSpPr>
          <p:cNvPr id="13" name="r2">
            <a:extLst xmlns:a="http://schemas.openxmlformats.org/drawingml/2006/main">
              <a:ext uri="{FF2B5EF4-FFF2-40B4-BE49-F238E27FC236}">
                <a16:creationId xmlns:a16="http://schemas.microsoft.com/office/drawing/2014/main" id="{B1530862-9B6B-453A-8DB2-1AF71EAC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2481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44293A"/>
          </a:solidFill>
          <a:ln xmlns:a="http://schemas.openxmlformats.org/drawingml/2006/main" w="9525">
            <a:solidFill>
              <a:srgbClr val="EE6A5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rt2">
            <a:extLst xmlns:a="http://schemas.openxmlformats.org/drawingml/2006/main">
              <a:ext uri="{FF2B5EF4-FFF2-40B4-BE49-F238E27FC236}">
                <a16:creationId xmlns:a16="http://schemas.microsoft.com/office/drawing/2014/main" id="{C0443B3E-E1FD-48F4-885F-6B6EBE3BA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386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3. NO DECLARAR EL FACTOR DOMINANTE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D91AC899-A24D-440C-8466-315ADE020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C5126C57-FFC6-4469-9435-2CD14FBC2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752335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40026B35-7313-4CD5-A1CE-160847AE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A8B5446-EB80-422F-BAA0-0F79D87EE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9A46AE0-466F-4A85-ADB0-EE9CAD0A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12/20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FC4B2272-1362-45B0-B288-8818A56C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6b54908ee64cc0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EC01AB0-AD3E-4E39-89F5-7CF3C77D6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Sensibilidad del índice al juego de pesos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F639D66C-7A12-4CCC-8E12-70F1002BA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Cambie un peso a la vez y observe si el orden de prioridad se mantiene.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14CCCD17-C117-46B0-B310-A69A7BBF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Con pesos iguales (0,25 cada uno) el orden no cambia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Si vulnerabilidad sube a 0,45, el distrito C pasa al primer lugar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Un orden que se invierte con ±0,10 no es una prioridad robusta</a:t>
            </a:r>
          </a:p>
        </p:txBody>
      </p:sp>
      <p:sp>
        <p:nvSpPr>
          <p:cNvPr id="9" name="link0">
            <a:extLst xmlns:a="http://schemas.openxmlformats.org/drawingml/2006/main">
              <a:ext uri="{FF2B5EF4-FFF2-40B4-BE49-F238E27FC236}">
                <a16:creationId xmlns:a16="http://schemas.microsoft.com/office/drawing/2014/main" id="{611E06FD-6305-4FBD-944A-FA4585ECF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node0">
            <a:extLst xmlns:a="http://schemas.openxmlformats.org/drawingml/2006/main">
              <a:ext uri="{FF2B5EF4-FFF2-40B4-BE49-F238E27FC236}">
                <a16:creationId xmlns:a16="http://schemas.microsoft.com/office/drawing/2014/main" id="{E59BB8C2-D19B-4CB4-92F5-F2CF88359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T0">
            <a:extLst xmlns:a="http://schemas.openxmlformats.org/drawingml/2006/main">
              <a:ext uri="{FF2B5EF4-FFF2-40B4-BE49-F238E27FC236}">
                <a16:creationId xmlns:a16="http://schemas.microsoft.com/office/drawing/2014/main" id="{02B8840A-F290-4DDF-A846-AF5FDB50F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PESO BASE</a:t>
            </a:r>
          </a:p>
        </p:txBody>
      </p:sp>
      <p:sp>
        <p:nvSpPr>
          <p:cNvPr id="12" name="link1">
            <a:extLst xmlns:a="http://schemas.openxmlformats.org/drawingml/2006/main">
              <a:ext uri="{FF2B5EF4-FFF2-40B4-BE49-F238E27FC236}">
                <a16:creationId xmlns:a16="http://schemas.microsoft.com/office/drawing/2014/main" id="{35DAC403-642F-469C-A7D8-37A95F829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node1">
            <a:extLst xmlns:a="http://schemas.openxmlformats.org/drawingml/2006/main">
              <a:ext uri="{FF2B5EF4-FFF2-40B4-BE49-F238E27FC236}">
                <a16:creationId xmlns:a16="http://schemas.microsoft.com/office/drawing/2014/main" id="{5DBC4D74-B05E-4056-B7D3-ACE743B39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T1">
            <a:extLst xmlns:a="http://schemas.openxmlformats.org/drawingml/2006/main">
              <a:ext uri="{FF2B5EF4-FFF2-40B4-BE49-F238E27FC236}">
                <a16:creationId xmlns:a16="http://schemas.microsoft.com/office/drawing/2014/main" id="{CF8CDE3A-AB92-4901-BC72-AE84B0A22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IGUALES</a:t>
            </a:r>
          </a:p>
        </p:txBody>
      </p:sp>
      <p:sp>
        <p:nvSpPr>
          <p:cNvPr id="15" name="link2">
            <a:extLst xmlns:a="http://schemas.openxmlformats.org/drawingml/2006/main">
              <a:ext uri="{FF2B5EF4-FFF2-40B4-BE49-F238E27FC236}">
                <a16:creationId xmlns:a16="http://schemas.microsoft.com/office/drawing/2014/main" id="{54957AFE-7492-4045-9AF4-92BAA5C9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node2">
            <a:extLst xmlns:a="http://schemas.openxmlformats.org/drawingml/2006/main">
              <a:ext uri="{FF2B5EF4-FFF2-40B4-BE49-F238E27FC236}">
                <a16:creationId xmlns:a16="http://schemas.microsoft.com/office/drawing/2014/main" id="{7DEE6DAF-F5BF-4CC0-87C2-CFF7086F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T2">
            <a:extLst xmlns:a="http://schemas.openxmlformats.org/drawingml/2006/main">
              <a:ext uri="{FF2B5EF4-FFF2-40B4-BE49-F238E27FC236}">
                <a16:creationId xmlns:a16="http://schemas.microsoft.com/office/drawing/2014/main" id="{610FF985-8A01-4279-BC58-D719167A3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VULNERAB.</a:t>
            </a:r>
          </a:p>
        </p:txBody>
      </p:sp>
      <p:sp>
        <p:nvSpPr>
          <p:cNvPr id="18" name="node3">
            <a:extLst xmlns:a="http://schemas.openxmlformats.org/drawingml/2006/main">
              <a:ext uri="{FF2B5EF4-FFF2-40B4-BE49-F238E27FC236}">
                <a16:creationId xmlns:a16="http://schemas.microsoft.com/office/drawing/2014/main" id="{7DC2E8FA-C445-45CB-8A83-E4A7ED3D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nodeT3">
            <a:extLst xmlns:a="http://schemas.openxmlformats.org/drawingml/2006/main">
              <a:ext uri="{FF2B5EF4-FFF2-40B4-BE49-F238E27FC236}">
                <a16:creationId xmlns:a16="http://schemas.microsoft.com/office/drawing/2014/main" id="{B709C334-5232-47C7-AA41-5F2ECE70C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CONFLICTO</a:t>
            </a:r>
          </a:p>
        </p:txBody>
      </p:sp>
      <p:sp>
        <p:nvSpPr>
          <p:cNvPr id="20" name="deliver">
            <a:extLst xmlns:a="http://schemas.openxmlformats.org/drawingml/2006/main">
              <a:ext uri="{FF2B5EF4-FFF2-40B4-BE49-F238E27FC236}">
                <a16:creationId xmlns:a16="http://schemas.microsoft.com/office/drawing/2014/main" id="{6F51E2DB-BE30-4652-90EF-6C174B7A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T">
            <a:extLst xmlns:a="http://schemas.openxmlformats.org/drawingml/2006/main">
              <a:ext uri="{FF2B5EF4-FFF2-40B4-BE49-F238E27FC236}">
                <a16:creationId xmlns:a16="http://schemas.microsoft.com/office/drawing/2014/main" id="{D58780DE-7888-4ECF-95A1-6B01F4B3A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21067034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">
            <a:extLst xmlns:a="http://schemas.openxmlformats.org/drawingml/2006/main">
              <a:ext uri="{FF2B5EF4-FFF2-40B4-BE49-F238E27FC236}">
                <a16:creationId xmlns:a16="http://schemas.microsoft.com/office/drawing/2014/main" id="{11C3F85D-A809-4FCB-A490-6A41F28B6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547BDDC-7BCE-4671-86A1-EE005BC60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8B8E50E-CB98-4EA1-9F0E-4681BE003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13/20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0E6E66E7-9714-4D8F-9BC7-B38EB7C57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aaf2325b134afc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F2E1559-0486-4D44-A511-6924DBD99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Calibración del diagnóstico contra la realidad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4C6AE845-FDE2-4585-82B5-EE2A7BCE5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El índice se valida con lo que ya se sabe del territorio, no consigo mismo.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40431835-9B69-41FD-81B9-9E8F70844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Contrastar con reclamos de SUNASS y emergencias de INDECI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Verificar en campo dos distritos: el mejor y el peor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Registrar toda diferencia entre el índice y lo observado</a:t>
            </a:r>
          </a:p>
        </p:txBody>
      </p:sp>
      <p:sp>
        <p:nvSpPr>
          <p:cNvPr id="9" name="dl0">
            <a:extLst xmlns:a="http://schemas.openxmlformats.org/drawingml/2006/main">
              <a:ext uri="{FF2B5EF4-FFF2-40B4-BE49-F238E27FC236}">
                <a16:creationId xmlns:a16="http://schemas.microsoft.com/office/drawing/2014/main" id="{93E7689D-5049-444B-A715-0698973B5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RECLAMOS SUNASS</a:t>
            </a:r>
          </a:p>
        </p:txBody>
      </p:sp>
      <p:sp>
        <p:nvSpPr>
          <p:cNvPr id="10" name="bg0">
            <a:extLst xmlns:a="http://schemas.openxmlformats.org/drawingml/2006/main">
              <a:ext uri="{FF2B5EF4-FFF2-40B4-BE49-F238E27FC236}">
                <a16:creationId xmlns:a16="http://schemas.microsoft.com/office/drawing/2014/main" id="{0BD0C7AA-E292-45A2-9669-93D54A32D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0">
            <a:extLst xmlns:a="http://schemas.openxmlformats.org/drawingml/2006/main">
              <a:ext uri="{FF2B5EF4-FFF2-40B4-BE49-F238E27FC236}">
                <a16:creationId xmlns:a16="http://schemas.microsoft.com/office/drawing/2014/main" id="{84AE574D-CDB8-4D4B-99F1-C63A15F76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1047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dl1">
            <a:extLst xmlns:a="http://schemas.openxmlformats.org/drawingml/2006/main">
              <a:ext uri="{FF2B5EF4-FFF2-40B4-BE49-F238E27FC236}">
                <a16:creationId xmlns:a16="http://schemas.microsoft.com/office/drawing/2014/main" id="{E97FD272-1A07-4232-9A76-B847C8052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90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EMERGENCIAS INDECI</a:t>
            </a:r>
          </a:p>
        </p:txBody>
      </p:sp>
      <p:sp>
        <p:nvSpPr>
          <p:cNvPr id="13" name="bg1">
            <a:extLst xmlns:a="http://schemas.openxmlformats.org/drawingml/2006/main">
              <a:ext uri="{FF2B5EF4-FFF2-40B4-BE49-F238E27FC236}">
                <a16:creationId xmlns:a16="http://schemas.microsoft.com/office/drawing/2014/main" id="{5513FB55-77C1-46FC-BEE2-EFAFB6DBD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bar1">
            <a:extLst xmlns:a="http://schemas.openxmlformats.org/drawingml/2006/main">
              <a:ext uri="{FF2B5EF4-FFF2-40B4-BE49-F238E27FC236}">
                <a16:creationId xmlns:a16="http://schemas.microsoft.com/office/drawing/2014/main" id="{3033F013-0926-4012-B99A-6F79E9BF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14573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dl2">
            <a:extLst xmlns:a="http://schemas.openxmlformats.org/drawingml/2006/main">
              <a:ext uri="{FF2B5EF4-FFF2-40B4-BE49-F238E27FC236}">
                <a16:creationId xmlns:a16="http://schemas.microsoft.com/office/drawing/2014/main" id="{90806913-F4EE-47A3-AD08-7B3E4A45E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100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VISITA DE CAMPO</a:t>
            </a:r>
          </a:p>
        </p:txBody>
      </p:sp>
      <p:sp>
        <p:nvSpPr>
          <p:cNvPr id="16" name="bg2">
            <a:extLst xmlns:a="http://schemas.openxmlformats.org/drawingml/2006/main">
              <a:ext uri="{FF2B5EF4-FFF2-40B4-BE49-F238E27FC236}">
                <a16:creationId xmlns:a16="http://schemas.microsoft.com/office/drawing/2014/main" id="{F2D418FB-BA44-408F-9A63-8444A80A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bar2">
            <a:extLst xmlns:a="http://schemas.openxmlformats.org/drawingml/2006/main">
              <a:ext uri="{FF2B5EF4-FFF2-40B4-BE49-F238E27FC236}">
                <a16:creationId xmlns:a16="http://schemas.microsoft.com/office/drawing/2014/main" id="{59A9174E-7E12-4D17-823F-7D7517D76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1866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dl3">
            <a:extLst xmlns:a="http://schemas.openxmlformats.org/drawingml/2006/main">
              <a:ext uri="{FF2B5EF4-FFF2-40B4-BE49-F238E27FC236}">
                <a16:creationId xmlns:a16="http://schemas.microsoft.com/office/drawing/2014/main" id="{B4259493-10F6-405D-B353-7572FAA55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291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ACTA DE VALIDACIÓN</a:t>
            </a:r>
          </a:p>
        </p:txBody>
      </p:sp>
      <p:sp>
        <p:nvSpPr>
          <p:cNvPr id="19" name="bg3">
            <a:extLst xmlns:a="http://schemas.openxmlformats.org/drawingml/2006/main">
              <a:ext uri="{FF2B5EF4-FFF2-40B4-BE49-F238E27FC236}">
                <a16:creationId xmlns:a16="http://schemas.microsoft.com/office/drawing/2014/main" id="{58C9E321-10D3-4885-A498-C0F05A04F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bar3">
            <a:extLst xmlns:a="http://schemas.openxmlformats.org/drawingml/2006/main">
              <a:ext uri="{FF2B5EF4-FFF2-40B4-BE49-F238E27FC236}">
                <a16:creationId xmlns:a16="http://schemas.microsoft.com/office/drawing/2014/main" id="{3CC9A1EA-4D8C-434F-AF47-94E15851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2764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">
            <a:extLst xmlns:a="http://schemas.openxmlformats.org/drawingml/2006/main">
              <a:ext uri="{FF2B5EF4-FFF2-40B4-BE49-F238E27FC236}">
                <a16:creationId xmlns:a16="http://schemas.microsoft.com/office/drawing/2014/main" id="{D3952ADF-E79A-4C7C-96C5-ED77D7933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deliverT">
            <a:extLst xmlns:a="http://schemas.openxmlformats.org/drawingml/2006/main">
              <a:ext uri="{FF2B5EF4-FFF2-40B4-BE49-F238E27FC236}">
                <a16:creationId xmlns:a16="http://schemas.microsoft.com/office/drawing/2014/main" id="{2592A9FB-24F6-4966-99BE-8B16EE94E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30808483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894E89CB-DEEB-497B-8782-05FF0D0B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34AF210-28E7-4B19-A40F-84290480B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A5CE6B2-CED0-4CDD-8DB3-2D223670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14/20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2C9B9D0D-D8F8-4C6B-9BF5-E452CBBF9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ca98b932d04b39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F99CFA5-645F-4449-9120-87B16C28F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Escenario crítico: sequía con conflicto por el uso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C014D00B-1783-45BC-A117-FC3F73FB9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Año seco con 65 % de la oferta media y demanda agraria en máximo estacional.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C4B836E7-83BB-4A8C-A8D7-8C30B48B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Oferta segura cae a 27 hm³/año frente a 51 hm³/año de demanda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Prioridad de uso: poblacional primero (Ley 29338, art. 35)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Medida inmediata: restricción por bloques y control de licencias</a:t>
            </a:r>
          </a:p>
        </p:txBody>
      </p:sp>
      <p:sp>
        <p:nvSpPr>
          <p:cNvPr id="9" name="bar0">
            <a:extLst xmlns:a="http://schemas.openxmlformats.org/drawingml/2006/main">
              <a:ext uri="{FF2B5EF4-FFF2-40B4-BE49-F238E27FC236}">
                <a16:creationId xmlns:a16="http://schemas.microsoft.com/office/drawing/2014/main" id="{DF389B2B-9E25-4851-A078-A5EA72D7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52900"/>
            <a:ext cx="514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bar1">
            <a:extLst xmlns:a="http://schemas.openxmlformats.org/drawingml/2006/main">
              <a:ext uri="{FF2B5EF4-FFF2-40B4-BE49-F238E27FC236}">
                <a16:creationId xmlns:a16="http://schemas.microsoft.com/office/drawing/2014/main" id="{EC631974-5524-4AAE-841C-5957C4A2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5143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2">
            <a:extLst xmlns:a="http://schemas.openxmlformats.org/drawingml/2006/main">
              <a:ext uri="{FF2B5EF4-FFF2-40B4-BE49-F238E27FC236}">
                <a16:creationId xmlns:a16="http://schemas.microsoft.com/office/drawing/2014/main" id="{4008700F-A1B7-48AD-A6E1-24F2BF296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86100"/>
            <a:ext cx="514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bar3">
            <a:extLst xmlns:a="http://schemas.openxmlformats.org/drawingml/2006/main">
              <a:ext uri="{FF2B5EF4-FFF2-40B4-BE49-F238E27FC236}">
                <a16:creationId xmlns:a16="http://schemas.microsoft.com/office/drawing/2014/main" id="{09778851-6186-41EE-89D9-ED5585725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67100"/>
            <a:ext cx="51435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bar4">
            <a:extLst xmlns:a="http://schemas.openxmlformats.org/drawingml/2006/main">
              <a:ext uri="{FF2B5EF4-FFF2-40B4-BE49-F238E27FC236}">
                <a16:creationId xmlns:a16="http://schemas.microsoft.com/office/drawing/2014/main" id="{43174796-6A02-4F54-8C10-ABD7205BD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667000"/>
            <a:ext cx="5143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chart">
            <a:extLst xmlns:a="http://schemas.openxmlformats.org/drawingml/2006/main">
              <a:ext uri="{FF2B5EF4-FFF2-40B4-BE49-F238E27FC236}">
                <a16:creationId xmlns:a16="http://schemas.microsoft.com/office/drawing/2014/main" id="{B2092FCF-5EEB-4A05-AF70-8114097F9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33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CEAF1"/>
                </a:solidFill>
              </a:defRPr>
            </a:pPr>
            <a:r>
              <a:rPr sz="975" b="1">
                <a:solidFill>
                  <a:srgbClr val="DCEAF1"/>
                </a:solidFill>
                <a:latin typeface="Lato"/>
              </a:rPr>
              <a:t>OFERTA EN AÑO SECO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CCF05177-D915-49E7-8A02-34E7ACFA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94E22518-57D8-458A-B649-A774A3B6E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91080116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5BF134E0-847C-43FA-9240-F7458EBC6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7D65C55-90C2-4A6A-83AE-1CA730E5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4D0F730-3560-47A2-8080-68B8070C2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15/20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1E6F4CF3-4C5F-4063-BED6-40875AE17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b323732c1d4173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184D949-3791-4835-825B-9CD8DC0B9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Marco legal: Ley 29338 y reparto de competencias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C306378A-C5F9-4B43-9A0B-4556ECB8B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Quién decide qué, y con qué norma en la mano, antes de proponer una intervención.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BB18DB8E-A8E2-455B-8700-4F4574B84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Ley 29338 y su reglamento D.S. 001-2010-AG: uso y licencias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ANA y sus ALA: derechos de uso; SUNASS: tarifa y calidad EPS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D.S. 004-2017-MINAM: ECA agua según categoría del cuerpo</a:t>
            </a:r>
          </a:p>
        </p:txBody>
      </p:sp>
      <p:sp>
        <p:nvSpPr>
          <p:cNvPr id="9" name="r0">
            <a:extLst xmlns:a="http://schemas.openxmlformats.org/drawingml/2006/main">
              <a:ext uri="{FF2B5EF4-FFF2-40B4-BE49-F238E27FC236}">
                <a16:creationId xmlns:a16="http://schemas.microsoft.com/office/drawing/2014/main" id="{69665850-14C8-4013-A930-5A5EC1C91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rt0">
            <a:extLst xmlns:a="http://schemas.openxmlformats.org/drawingml/2006/main">
              <a:ext uri="{FF2B5EF4-FFF2-40B4-BE49-F238E27FC236}">
                <a16:creationId xmlns:a16="http://schemas.microsoft.com/office/drawing/2014/main" id="{C49FC9B1-57D0-4084-8AA4-BDA7B7641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7622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1. CONFUNDIR ECA CON LMP</a:t>
            </a:r>
          </a:p>
        </p:txBody>
      </p:sp>
      <p:sp>
        <p:nvSpPr>
          <p:cNvPr id="11" name="r1">
            <a:extLst xmlns:a="http://schemas.openxmlformats.org/drawingml/2006/main">
              <a:ext uri="{FF2B5EF4-FFF2-40B4-BE49-F238E27FC236}">
                <a16:creationId xmlns:a16="http://schemas.microsoft.com/office/drawing/2014/main" id="{75A338F0-618C-4D8D-8442-B3DC8967F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4099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rt1">
            <a:extLst xmlns:a="http://schemas.openxmlformats.org/drawingml/2006/main">
              <a:ext uri="{FF2B5EF4-FFF2-40B4-BE49-F238E27FC236}">
                <a16:creationId xmlns:a16="http://schemas.microsoft.com/office/drawing/2014/main" id="{E336F916-FEAA-451F-83F9-511CC7B0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004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2. IGNORAR AL CONSEJO DE CUENCA</a:t>
            </a:r>
          </a:p>
        </p:txBody>
      </p:sp>
      <p:sp>
        <p:nvSpPr>
          <p:cNvPr id="13" name="r2">
            <a:extLst xmlns:a="http://schemas.openxmlformats.org/drawingml/2006/main">
              <a:ext uri="{FF2B5EF4-FFF2-40B4-BE49-F238E27FC236}">
                <a16:creationId xmlns:a16="http://schemas.microsoft.com/office/drawing/2014/main" id="{8DF1C378-18F0-401F-B15A-C57D19F7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2481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44293A"/>
          </a:solidFill>
          <a:ln xmlns:a="http://schemas.openxmlformats.org/drawingml/2006/main" w="9525">
            <a:solidFill>
              <a:srgbClr val="EE6A5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rt2">
            <a:extLst xmlns:a="http://schemas.openxmlformats.org/drawingml/2006/main">
              <a:ext uri="{FF2B5EF4-FFF2-40B4-BE49-F238E27FC236}">
                <a16:creationId xmlns:a16="http://schemas.microsoft.com/office/drawing/2014/main" id="{F7D5DAC8-328F-452F-8000-3415191EB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386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3. PROPONER OBRA SIN LICENCIA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798378C7-0325-40D1-85CF-2FE93421F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0B5A3F5C-79E7-4152-A9D5-EABFCD8C4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41312685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8FE899E0-D3D9-4783-8F49-531C0D20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A1A1951-D1F3-4B2C-9174-2C892ABA7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3DED89-3494-4A4F-9C71-539D1B19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16/20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90D7C1D5-81C2-47FF-8D6A-F49D7D321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7ea18820274bf4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CBBAB50-3994-481D-8B17-466052E5B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Fallos frecuentes del diagnóstico de cuenca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32121102-EC9E-4538-B218-1B74AE98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Los tres que la autoridad observa primero cuando revisa el expediente.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DE091EBF-F2CC-4B9E-A5B8-767AA476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Sumar licencias como si fueran consumo real medido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Usar cobertura declarada en vez de cobertura verificada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Priorizar por monto de inversión y no por brecha cerrada</a:t>
            </a:r>
          </a:p>
        </p:txBody>
      </p:sp>
      <p:sp>
        <p:nvSpPr>
          <p:cNvPr id="9" name="link0">
            <a:extLst xmlns:a="http://schemas.openxmlformats.org/drawingml/2006/main">
              <a:ext uri="{FF2B5EF4-FFF2-40B4-BE49-F238E27FC236}">
                <a16:creationId xmlns:a16="http://schemas.microsoft.com/office/drawing/2014/main" id="{20D7DE18-AC65-44BE-85CF-9AAF4C35D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node0">
            <a:extLst xmlns:a="http://schemas.openxmlformats.org/drawingml/2006/main">
              <a:ext uri="{FF2B5EF4-FFF2-40B4-BE49-F238E27FC236}">
                <a16:creationId xmlns:a16="http://schemas.microsoft.com/office/drawing/2014/main" id="{492BC082-59EF-4122-ADBB-7691FC29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T0">
            <a:extLst xmlns:a="http://schemas.openxmlformats.org/drawingml/2006/main">
              <a:ext uri="{FF2B5EF4-FFF2-40B4-BE49-F238E27FC236}">
                <a16:creationId xmlns:a16="http://schemas.microsoft.com/office/drawing/2014/main" id="{7EA227CA-FDE0-4434-8FDD-69B8313B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LICENCIA</a:t>
            </a:r>
          </a:p>
        </p:txBody>
      </p:sp>
      <p:sp>
        <p:nvSpPr>
          <p:cNvPr id="12" name="link1">
            <a:extLst xmlns:a="http://schemas.openxmlformats.org/drawingml/2006/main">
              <a:ext uri="{FF2B5EF4-FFF2-40B4-BE49-F238E27FC236}">
                <a16:creationId xmlns:a16="http://schemas.microsoft.com/office/drawing/2014/main" id="{989355B1-5A81-411F-AF41-776B28DA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node1">
            <a:extLst xmlns:a="http://schemas.openxmlformats.org/drawingml/2006/main">
              <a:ext uri="{FF2B5EF4-FFF2-40B4-BE49-F238E27FC236}">
                <a16:creationId xmlns:a16="http://schemas.microsoft.com/office/drawing/2014/main" id="{A9696874-EEC8-4781-8210-AB1CC6D1E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T1">
            <a:extLst xmlns:a="http://schemas.openxmlformats.org/drawingml/2006/main">
              <a:ext uri="{FF2B5EF4-FFF2-40B4-BE49-F238E27FC236}">
                <a16:creationId xmlns:a16="http://schemas.microsoft.com/office/drawing/2014/main" id="{FC78AFDD-2A1C-46B7-9C48-5267D7C6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COBERTURA</a:t>
            </a:r>
          </a:p>
        </p:txBody>
      </p:sp>
      <p:sp>
        <p:nvSpPr>
          <p:cNvPr id="15" name="link2">
            <a:extLst xmlns:a="http://schemas.openxmlformats.org/drawingml/2006/main">
              <a:ext uri="{FF2B5EF4-FFF2-40B4-BE49-F238E27FC236}">
                <a16:creationId xmlns:a16="http://schemas.microsoft.com/office/drawing/2014/main" id="{C5520A1F-2E30-4F95-BFCB-ABE5B5068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node2">
            <a:extLst xmlns:a="http://schemas.openxmlformats.org/drawingml/2006/main">
              <a:ext uri="{FF2B5EF4-FFF2-40B4-BE49-F238E27FC236}">
                <a16:creationId xmlns:a16="http://schemas.microsoft.com/office/drawing/2014/main" id="{D5796BFD-EB24-4A72-8A0E-DB536E6F8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T2">
            <a:extLst xmlns:a="http://schemas.openxmlformats.org/drawingml/2006/main">
              <a:ext uri="{FF2B5EF4-FFF2-40B4-BE49-F238E27FC236}">
                <a16:creationId xmlns:a16="http://schemas.microsoft.com/office/drawing/2014/main" id="{D4BE9FF7-1D2D-4560-91D6-9441BCF5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PRIORIDAD</a:t>
            </a:r>
          </a:p>
        </p:txBody>
      </p:sp>
      <p:sp>
        <p:nvSpPr>
          <p:cNvPr id="18" name="node3">
            <a:extLst xmlns:a="http://schemas.openxmlformats.org/drawingml/2006/main">
              <a:ext uri="{FF2B5EF4-FFF2-40B4-BE49-F238E27FC236}">
                <a16:creationId xmlns:a16="http://schemas.microsoft.com/office/drawing/2014/main" id="{A30EA405-62DE-4344-A037-6D610E89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nodeT3">
            <a:extLst xmlns:a="http://schemas.openxmlformats.org/drawingml/2006/main">
              <a:ext uri="{FF2B5EF4-FFF2-40B4-BE49-F238E27FC236}">
                <a16:creationId xmlns:a16="http://schemas.microsoft.com/office/drawing/2014/main" id="{15E48655-104E-4EDB-A1B1-12BD08BF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FUENTE</a:t>
            </a:r>
          </a:p>
        </p:txBody>
      </p:sp>
      <p:sp>
        <p:nvSpPr>
          <p:cNvPr id="20" name="deliver">
            <a:extLst xmlns:a="http://schemas.openxmlformats.org/drawingml/2006/main">
              <a:ext uri="{FF2B5EF4-FFF2-40B4-BE49-F238E27FC236}">
                <a16:creationId xmlns:a16="http://schemas.microsoft.com/office/drawing/2014/main" id="{3120644D-2C63-4B40-ADC4-7439784FA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T">
            <a:extLst xmlns:a="http://schemas.openxmlformats.org/drawingml/2006/main">
              <a:ext uri="{FF2B5EF4-FFF2-40B4-BE49-F238E27FC236}">
                <a16:creationId xmlns:a16="http://schemas.microsoft.com/office/drawing/2014/main" id="{391B3497-5EF7-4F68-BFB1-B0E8CF4B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37793952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">
            <a:extLst xmlns:a="http://schemas.openxmlformats.org/drawingml/2006/main">
              <a:ext uri="{FF2B5EF4-FFF2-40B4-BE49-F238E27FC236}">
                <a16:creationId xmlns:a16="http://schemas.microsoft.com/office/drawing/2014/main" id="{1B9E3CF8-3F02-4451-A580-807F5941C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246AE2B-1461-4F3C-BC59-1006835C5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43AD04A-D862-4B11-96A8-609B702E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17/20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F1E99F48-010B-458A-A16B-80B7593F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733eeb3aeb4cc2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DAF6676-850A-42F5-A7F3-B7408E71A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Alternativas: gobernanza, obra o gestión de la demanda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A6F346BD-24D4-4BA1-8DD2-86FD4AAEA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Compare las tres con el mismo criterio: brecha cerrada por sol invertido.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C073FDCD-308A-4D41-8D68-E3F45082A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Gobernanza: consejo de cuenca operativo y padrón depurado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Obra: nueva fuente, almacenamiento o ampliación de PTAP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Demanda: micromedición, control de fugas y tarifa por bloques</a:t>
            </a:r>
          </a:p>
        </p:txBody>
      </p:sp>
      <p:sp>
        <p:nvSpPr>
          <p:cNvPr id="9" name="dl0">
            <a:extLst xmlns:a="http://schemas.openxmlformats.org/drawingml/2006/main">
              <a:ext uri="{FF2B5EF4-FFF2-40B4-BE49-F238E27FC236}">
                <a16:creationId xmlns:a16="http://schemas.microsoft.com/office/drawing/2014/main" id="{7055962F-DAAA-42FD-9AD4-6F401E2B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GOBERNANZA</a:t>
            </a:r>
          </a:p>
        </p:txBody>
      </p:sp>
      <p:sp>
        <p:nvSpPr>
          <p:cNvPr id="10" name="bg0">
            <a:extLst xmlns:a="http://schemas.openxmlformats.org/drawingml/2006/main">
              <a:ext uri="{FF2B5EF4-FFF2-40B4-BE49-F238E27FC236}">
                <a16:creationId xmlns:a16="http://schemas.microsoft.com/office/drawing/2014/main" id="{4DC387E0-4483-41BB-B670-7B8C83B75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0">
            <a:extLst xmlns:a="http://schemas.openxmlformats.org/drawingml/2006/main">
              <a:ext uri="{FF2B5EF4-FFF2-40B4-BE49-F238E27FC236}">
                <a16:creationId xmlns:a16="http://schemas.microsoft.com/office/drawing/2014/main" id="{F5DDF396-DFBF-424A-A588-099E1151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1047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dl1">
            <a:extLst xmlns:a="http://schemas.openxmlformats.org/drawingml/2006/main">
              <a:ext uri="{FF2B5EF4-FFF2-40B4-BE49-F238E27FC236}">
                <a16:creationId xmlns:a16="http://schemas.microsoft.com/office/drawing/2014/main" id="{9B80C5F3-0D62-4D93-8982-736DCAD43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90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NUEVA FUENTE</a:t>
            </a:r>
          </a:p>
        </p:txBody>
      </p:sp>
      <p:sp>
        <p:nvSpPr>
          <p:cNvPr id="13" name="bg1">
            <a:extLst xmlns:a="http://schemas.openxmlformats.org/drawingml/2006/main">
              <a:ext uri="{FF2B5EF4-FFF2-40B4-BE49-F238E27FC236}">
                <a16:creationId xmlns:a16="http://schemas.microsoft.com/office/drawing/2014/main" id="{8E22BE10-2386-4F16-9D64-F799583AE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bar1">
            <a:extLst xmlns:a="http://schemas.openxmlformats.org/drawingml/2006/main">
              <a:ext uri="{FF2B5EF4-FFF2-40B4-BE49-F238E27FC236}">
                <a16:creationId xmlns:a16="http://schemas.microsoft.com/office/drawing/2014/main" id="{1B73C7C7-5C02-4ACC-B84B-9510772F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14573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dl2">
            <a:extLst xmlns:a="http://schemas.openxmlformats.org/drawingml/2006/main">
              <a:ext uri="{FF2B5EF4-FFF2-40B4-BE49-F238E27FC236}">
                <a16:creationId xmlns:a16="http://schemas.microsoft.com/office/drawing/2014/main" id="{560E8EC8-013F-4162-A21E-D2480C1F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100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ALMACENAMIENTO</a:t>
            </a:r>
          </a:p>
        </p:txBody>
      </p:sp>
      <p:sp>
        <p:nvSpPr>
          <p:cNvPr id="16" name="bg2">
            <a:extLst xmlns:a="http://schemas.openxmlformats.org/drawingml/2006/main">
              <a:ext uri="{FF2B5EF4-FFF2-40B4-BE49-F238E27FC236}">
                <a16:creationId xmlns:a16="http://schemas.microsoft.com/office/drawing/2014/main" id="{57937DE1-C93E-41F6-8EE7-DBB1554E5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bar2">
            <a:extLst xmlns:a="http://schemas.openxmlformats.org/drawingml/2006/main">
              <a:ext uri="{FF2B5EF4-FFF2-40B4-BE49-F238E27FC236}">
                <a16:creationId xmlns:a16="http://schemas.microsoft.com/office/drawing/2014/main" id="{6A945867-7F73-4A21-9A37-C9EC0A312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1866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dl3">
            <a:extLst xmlns:a="http://schemas.openxmlformats.org/drawingml/2006/main">
              <a:ext uri="{FF2B5EF4-FFF2-40B4-BE49-F238E27FC236}">
                <a16:creationId xmlns:a16="http://schemas.microsoft.com/office/drawing/2014/main" id="{3767FF68-60EF-441B-A792-33EAD6291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291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GESTIÓN DE DEMANDA</a:t>
            </a:r>
          </a:p>
        </p:txBody>
      </p:sp>
      <p:sp>
        <p:nvSpPr>
          <p:cNvPr id="19" name="bg3">
            <a:extLst xmlns:a="http://schemas.openxmlformats.org/drawingml/2006/main">
              <a:ext uri="{FF2B5EF4-FFF2-40B4-BE49-F238E27FC236}">
                <a16:creationId xmlns:a16="http://schemas.microsoft.com/office/drawing/2014/main" id="{B82324FD-7DB4-4006-9E36-6E5D64CF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bar3">
            <a:extLst xmlns:a="http://schemas.openxmlformats.org/drawingml/2006/main">
              <a:ext uri="{FF2B5EF4-FFF2-40B4-BE49-F238E27FC236}">
                <a16:creationId xmlns:a16="http://schemas.microsoft.com/office/drawing/2014/main" id="{2B40EC42-1F81-4D65-83E2-DBDCF3475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2764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">
            <a:extLst xmlns:a="http://schemas.openxmlformats.org/drawingml/2006/main">
              <a:ext uri="{FF2B5EF4-FFF2-40B4-BE49-F238E27FC236}">
                <a16:creationId xmlns:a16="http://schemas.microsoft.com/office/drawing/2014/main" id="{E15DBF1C-9829-42FA-BFDF-43BA717A6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deliverT">
            <a:extLst xmlns:a="http://schemas.openxmlformats.org/drawingml/2006/main">
              <a:ext uri="{FF2B5EF4-FFF2-40B4-BE49-F238E27FC236}">
                <a16:creationId xmlns:a16="http://schemas.microsoft.com/office/drawing/2014/main" id="{6B822F33-2987-4C0A-A970-831BC9E6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30982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9FCDB6AB-717F-45AF-9C3A-1E8202D6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B905B79-C9ED-4B92-B6CB-7E17EE04F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3FAAF08-A18A-41C1-8A9B-523A5C75D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18/20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9EE04112-174C-48F9-A0C7-2D3A3B701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f0c53be8af46cf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07E6EB5-C793-45D6-99BE-808E06F0D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Entregable: línea base y matriz de competencias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B6056B88-9033-4382-A63D-AB3A4849C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Lo que se entrega al cliente y lo que queda como insumo de los módulos 02 y 03.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4D5C2441-952E-4085-9ABF-E5731C317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Memoria de diagnóstico con fuentes y fecha de consulta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Proyecto QGIS con sus capas, metadatos y mapas exportados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Matriz de competencias y tabla de priorización con pesos</a:t>
            </a:r>
          </a:p>
        </p:txBody>
      </p:sp>
      <p:sp>
        <p:nvSpPr>
          <p:cNvPr id="9" name="bar0">
            <a:extLst xmlns:a="http://schemas.openxmlformats.org/drawingml/2006/main">
              <a:ext uri="{FF2B5EF4-FFF2-40B4-BE49-F238E27FC236}">
                <a16:creationId xmlns:a16="http://schemas.microsoft.com/office/drawing/2014/main" id="{8C8C2077-7E22-4D5C-A98B-F14C57212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52900"/>
            <a:ext cx="514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bar1">
            <a:extLst xmlns:a="http://schemas.openxmlformats.org/drawingml/2006/main">
              <a:ext uri="{FF2B5EF4-FFF2-40B4-BE49-F238E27FC236}">
                <a16:creationId xmlns:a16="http://schemas.microsoft.com/office/drawing/2014/main" id="{8E895C46-9A85-4420-BC98-C3CA07A6B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5143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2">
            <a:extLst xmlns:a="http://schemas.openxmlformats.org/drawingml/2006/main">
              <a:ext uri="{FF2B5EF4-FFF2-40B4-BE49-F238E27FC236}">
                <a16:creationId xmlns:a16="http://schemas.microsoft.com/office/drawing/2014/main" id="{7E1EA660-0757-45CF-A7D1-7DAF17B5D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86100"/>
            <a:ext cx="514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bar3">
            <a:extLst xmlns:a="http://schemas.openxmlformats.org/drawingml/2006/main">
              <a:ext uri="{FF2B5EF4-FFF2-40B4-BE49-F238E27FC236}">
                <a16:creationId xmlns:a16="http://schemas.microsoft.com/office/drawing/2014/main" id="{93029DEC-E389-4391-8AC1-B13D74115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67100"/>
            <a:ext cx="51435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bar4">
            <a:extLst xmlns:a="http://schemas.openxmlformats.org/drawingml/2006/main">
              <a:ext uri="{FF2B5EF4-FFF2-40B4-BE49-F238E27FC236}">
                <a16:creationId xmlns:a16="http://schemas.microsoft.com/office/drawing/2014/main" id="{E2119459-343A-471E-967B-EED02D2D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667000"/>
            <a:ext cx="5143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chart">
            <a:extLst xmlns:a="http://schemas.openxmlformats.org/drawingml/2006/main">
              <a:ext uri="{FF2B5EF4-FFF2-40B4-BE49-F238E27FC236}">
                <a16:creationId xmlns:a16="http://schemas.microsoft.com/office/drawing/2014/main" id="{D691BF7A-B611-4DF9-9B8F-5F888047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33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CEAF1"/>
                </a:solidFill>
              </a:defRPr>
            </a:pPr>
            <a:r>
              <a:rPr sz="975" b="1">
                <a:solidFill>
                  <a:srgbClr val="DCEAF1"/>
                </a:solidFill>
                <a:latin typeface="Lato"/>
              </a:rPr>
              <a:t>ESTRUCTURA DEL ENTREGABLE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427A1ADE-593E-4F50-9BA4-71845A2A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03197569-673C-43EA-83D3-ED32A084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79938175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5E47CC34-DF1A-4745-9DC9-5940C675C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1A4AEF2-FBF5-4032-8F56-873330BAF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9587B02-AF4F-4F7F-9F6A-593E7EF9F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19/20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80EE25E9-4BB6-4959-B6A1-9B175FFBA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beceb73372462a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5A18046-BD5F-4B75-8B24-64EB48359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Lista de verificación antes de entregar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4AC7AF9E-3A85-4570-9FEF-9F4192BB5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Si alguna casilla queda abierta, el diagnóstico no sale del escritorio.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19061D9E-1273-46A2-ABC6-DDDA1D1F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Cada cifra tiene fuente oficial, fecha y responsable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Los pesos del índice están justificados por escrito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La prioridad resiste el análisis de sensibilidad</a:t>
            </a:r>
          </a:p>
        </p:txBody>
      </p:sp>
      <p:sp>
        <p:nvSpPr>
          <p:cNvPr id="9" name="r0">
            <a:extLst xmlns:a="http://schemas.openxmlformats.org/drawingml/2006/main">
              <a:ext uri="{FF2B5EF4-FFF2-40B4-BE49-F238E27FC236}">
                <a16:creationId xmlns:a16="http://schemas.microsoft.com/office/drawing/2014/main" id="{88FCA973-6EFC-4B9A-84A4-08768FB91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rt0">
            <a:extLst xmlns:a="http://schemas.openxmlformats.org/drawingml/2006/main">
              <a:ext uri="{FF2B5EF4-FFF2-40B4-BE49-F238E27FC236}">
                <a16:creationId xmlns:a16="http://schemas.microsoft.com/office/drawing/2014/main" id="{67453374-2D6A-4F07-B8A0-6FBF2D96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7622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1. CIFRA SIN FUENTE</a:t>
            </a:r>
          </a:p>
        </p:txBody>
      </p:sp>
      <p:sp>
        <p:nvSpPr>
          <p:cNvPr id="11" name="r1">
            <a:extLst xmlns:a="http://schemas.openxmlformats.org/drawingml/2006/main">
              <a:ext uri="{FF2B5EF4-FFF2-40B4-BE49-F238E27FC236}">
                <a16:creationId xmlns:a16="http://schemas.microsoft.com/office/drawing/2014/main" id="{137DABEB-4278-4099-BFA7-9397AC55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4099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rt1">
            <a:extLst xmlns:a="http://schemas.openxmlformats.org/drawingml/2006/main">
              <a:ext uri="{FF2B5EF4-FFF2-40B4-BE49-F238E27FC236}">
                <a16:creationId xmlns:a16="http://schemas.microsoft.com/office/drawing/2014/main" id="{AF37A38D-4870-4E56-84B8-BD7DC6BD8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004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2. MAPA SIN METADATO</a:t>
            </a:r>
          </a:p>
        </p:txBody>
      </p:sp>
      <p:sp>
        <p:nvSpPr>
          <p:cNvPr id="13" name="r2">
            <a:extLst xmlns:a="http://schemas.openxmlformats.org/drawingml/2006/main">
              <a:ext uri="{FF2B5EF4-FFF2-40B4-BE49-F238E27FC236}">
                <a16:creationId xmlns:a16="http://schemas.microsoft.com/office/drawing/2014/main" id="{C0767C55-7C2A-447D-A259-C2AF4421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2481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44293A"/>
          </a:solidFill>
          <a:ln xmlns:a="http://schemas.openxmlformats.org/drawingml/2006/main" w="9525">
            <a:solidFill>
              <a:srgbClr val="EE6A5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rt2">
            <a:extLst xmlns:a="http://schemas.openxmlformats.org/drawingml/2006/main">
              <a:ext uri="{FF2B5EF4-FFF2-40B4-BE49-F238E27FC236}">
                <a16:creationId xmlns:a16="http://schemas.microsoft.com/office/drawing/2014/main" id="{BF7CB4F7-96DD-4FEF-9494-AD5A8A182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386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3. PRIORIDAD SIN SENSIBILIDAD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7295AC7E-13D1-4A09-960E-399814B3D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900A2D4C-2EE3-49AD-8E16-D7795DDE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45898815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D83FFBE2-CABA-493C-B81F-6D3250DA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7D8C1A1-53B5-416D-A77D-7742DF45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CB8DCB5-CC88-494A-B80E-E521DB19C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2/20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3E3B19BC-447D-4F27-B4EF-A00BB799F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a8e13027c24ffe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652AAF5-E00F-4BD7-B258-1E85269F2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¿Dónde invertir primero en esta cuenca?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ED0A3D9E-84F3-40F2-BB69-927F3F0BE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El diagnóstico existe para ordenar una lista de inversiones, no para describir el territorio.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493B3CA1-93A7-4308-BC6D-FCF7BD91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Cerrar brecha de cobertura o asegurar la fuente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Continuidad media: 8 h/día frente a la meta de 24 h/día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Presupuesto disponible: S/ 12 millones en tres años</a:t>
            </a:r>
          </a:p>
        </p:txBody>
      </p:sp>
      <p:sp>
        <p:nvSpPr>
          <p:cNvPr id="9" name="bar0">
            <a:extLst xmlns:a="http://schemas.openxmlformats.org/drawingml/2006/main">
              <a:ext uri="{FF2B5EF4-FFF2-40B4-BE49-F238E27FC236}">
                <a16:creationId xmlns:a16="http://schemas.microsoft.com/office/drawing/2014/main" id="{97264E45-BC3B-4AC3-B42B-479B2B42E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52900"/>
            <a:ext cx="514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bar1">
            <a:extLst xmlns:a="http://schemas.openxmlformats.org/drawingml/2006/main">
              <a:ext uri="{FF2B5EF4-FFF2-40B4-BE49-F238E27FC236}">
                <a16:creationId xmlns:a16="http://schemas.microsoft.com/office/drawing/2014/main" id="{C7DEACA3-3930-4FA6-A833-2237AAF0D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5143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2">
            <a:extLst xmlns:a="http://schemas.openxmlformats.org/drawingml/2006/main">
              <a:ext uri="{FF2B5EF4-FFF2-40B4-BE49-F238E27FC236}">
                <a16:creationId xmlns:a16="http://schemas.microsoft.com/office/drawing/2014/main" id="{4F96B127-471B-4655-B6DE-253575C31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86100"/>
            <a:ext cx="514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bar3">
            <a:extLst xmlns:a="http://schemas.openxmlformats.org/drawingml/2006/main">
              <a:ext uri="{FF2B5EF4-FFF2-40B4-BE49-F238E27FC236}">
                <a16:creationId xmlns:a16="http://schemas.microsoft.com/office/drawing/2014/main" id="{3C69DFE6-8022-4F5F-9713-8755A9FA3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67100"/>
            <a:ext cx="51435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bar4">
            <a:extLst xmlns:a="http://schemas.openxmlformats.org/drawingml/2006/main">
              <a:ext uri="{FF2B5EF4-FFF2-40B4-BE49-F238E27FC236}">
                <a16:creationId xmlns:a16="http://schemas.microsoft.com/office/drawing/2014/main" id="{A4A6A0A6-28EE-486D-9FD5-A12816C83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667000"/>
            <a:ext cx="5143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chart">
            <a:extLst xmlns:a="http://schemas.openxmlformats.org/drawingml/2006/main">
              <a:ext uri="{FF2B5EF4-FFF2-40B4-BE49-F238E27FC236}">
                <a16:creationId xmlns:a16="http://schemas.microsoft.com/office/drawing/2014/main" id="{D64C3B5E-FDDC-488B-9E06-02EE1D12D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33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CEAF1"/>
                </a:solidFill>
              </a:defRPr>
            </a:pPr>
            <a:r>
              <a:rPr sz="975" b="1">
                <a:solidFill>
                  <a:srgbClr val="DCEAF1"/>
                </a:solidFill>
                <a:latin typeface="Lato"/>
              </a:rPr>
              <a:t>BRECHA POR DISTRITO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A91EB89D-86B8-4C7A-BFE1-22F01648F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3B9AE353-569E-4255-8475-FF43035C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17534732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F283671F-AAD8-4216-8CD1-FBCDBFED2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9178ABD-8161-4356-88E0-28D29E3A4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84939C6-925F-49FA-AF32-4B9AEE99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20/20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CB255B16-95FE-41A8-9369-4DDBA439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b3381c55354057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A28882F-F503-48A7-9F1E-719CAA24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Decisión y paso al balance hídrico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08A812C1-6429-4870-8B5E-0DB5E5D2F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El diagnóstico cierra con una decisión escrita y una pregunta para el módulo 02.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0D8D3552-E939-4F8B-8E6F-3451FB7AE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Decisión: intervenir primero el distrito B, por exposición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Pregunta abierta: ¿la oferta segura resiste el año seco?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Insumo que se traslada: serie hidrométrica ya depurada</a:t>
            </a:r>
          </a:p>
        </p:txBody>
      </p:sp>
      <p:sp>
        <p:nvSpPr>
          <p:cNvPr id="9" name="link0">
            <a:extLst xmlns:a="http://schemas.openxmlformats.org/drawingml/2006/main">
              <a:ext uri="{FF2B5EF4-FFF2-40B4-BE49-F238E27FC236}">
                <a16:creationId xmlns:a16="http://schemas.microsoft.com/office/drawing/2014/main" id="{B450562D-5CBD-4EE1-85FD-34C4FF260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node0">
            <a:extLst xmlns:a="http://schemas.openxmlformats.org/drawingml/2006/main">
              <a:ext uri="{FF2B5EF4-FFF2-40B4-BE49-F238E27FC236}">
                <a16:creationId xmlns:a16="http://schemas.microsoft.com/office/drawing/2014/main" id="{080F1E62-A72A-4BD6-864A-EDBA6005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T0">
            <a:extLst xmlns:a="http://schemas.openxmlformats.org/drawingml/2006/main">
              <a:ext uri="{FF2B5EF4-FFF2-40B4-BE49-F238E27FC236}">
                <a16:creationId xmlns:a16="http://schemas.microsoft.com/office/drawing/2014/main" id="{2B4E4DB7-E7F1-4998-AB9C-A27EBF1DD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DECISIÓN</a:t>
            </a:r>
          </a:p>
        </p:txBody>
      </p:sp>
      <p:sp>
        <p:nvSpPr>
          <p:cNvPr id="12" name="link1">
            <a:extLst xmlns:a="http://schemas.openxmlformats.org/drawingml/2006/main">
              <a:ext uri="{FF2B5EF4-FFF2-40B4-BE49-F238E27FC236}">
                <a16:creationId xmlns:a16="http://schemas.microsoft.com/office/drawing/2014/main" id="{AC58EB10-547B-41C9-8438-670139E2F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node1">
            <a:extLst xmlns:a="http://schemas.openxmlformats.org/drawingml/2006/main">
              <a:ext uri="{FF2B5EF4-FFF2-40B4-BE49-F238E27FC236}">
                <a16:creationId xmlns:a16="http://schemas.microsoft.com/office/drawing/2014/main" id="{E228069C-D5FD-490D-AA6D-48BDA4038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T1">
            <a:extLst xmlns:a="http://schemas.openxmlformats.org/drawingml/2006/main">
              <a:ext uri="{FF2B5EF4-FFF2-40B4-BE49-F238E27FC236}">
                <a16:creationId xmlns:a16="http://schemas.microsoft.com/office/drawing/2014/main" id="{69F5455F-EA4A-423F-99BE-E47526D1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RIESGO</a:t>
            </a:r>
          </a:p>
        </p:txBody>
      </p:sp>
      <p:sp>
        <p:nvSpPr>
          <p:cNvPr id="15" name="link2">
            <a:extLst xmlns:a="http://schemas.openxmlformats.org/drawingml/2006/main">
              <a:ext uri="{FF2B5EF4-FFF2-40B4-BE49-F238E27FC236}">
                <a16:creationId xmlns:a16="http://schemas.microsoft.com/office/drawing/2014/main" id="{6B3CF12E-E495-4964-81AA-2BBB9E671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node2">
            <a:extLst xmlns:a="http://schemas.openxmlformats.org/drawingml/2006/main">
              <a:ext uri="{FF2B5EF4-FFF2-40B4-BE49-F238E27FC236}">
                <a16:creationId xmlns:a16="http://schemas.microsoft.com/office/drawing/2014/main" id="{A8F89EEB-E293-4678-94F5-9678BD444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T2">
            <a:extLst xmlns:a="http://schemas.openxmlformats.org/drawingml/2006/main">
              <a:ext uri="{FF2B5EF4-FFF2-40B4-BE49-F238E27FC236}">
                <a16:creationId xmlns:a16="http://schemas.microsoft.com/office/drawing/2014/main" id="{8EE00667-2F98-426F-9C26-E9E2F87C2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INVERSIÓN</a:t>
            </a:r>
          </a:p>
        </p:txBody>
      </p:sp>
      <p:sp>
        <p:nvSpPr>
          <p:cNvPr id="18" name="node3">
            <a:extLst xmlns:a="http://schemas.openxmlformats.org/drawingml/2006/main">
              <a:ext uri="{FF2B5EF4-FFF2-40B4-BE49-F238E27FC236}">
                <a16:creationId xmlns:a16="http://schemas.microsoft.com/office/drawing/2014/main" id="{E381395F-11C6-4E76-A13F-283D3A2DB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nodeT3">
            <a:extLst xmlns:a="http://schemas.openxmlformats.org/drawingml/2006/main">
              <a:ext uri="{FF2B5EF4-FFF2-40B4-BE49-F238E27FC236}">
                <a16:creationId xmlns:a16="http://schemas.microsoft.com/office/drawing/2014/main" id="{5FEF1774-BBE5-453C-B216-3463EBD04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MÓDULO 02</a:t>
            </a:r>
          </a:p>
        </p:txBody>
      </p:sp>
      <p:sp>
        <p:nvSpPr>
          <p:cNvPr id="20" name="deliver">
            <a:extLst xmlns:a="http://schemas.openxmlformats.org/drawingml/2006/main">
              <a:ext uri="{FF2B5EF4-FFF2-40B4-BE49-F238E27FC236}">
                <a16:creationId xmlns:a16="http://schemas.microsoft.com/office/drawing/2014/main" id="{7817BACB-7EC6-4B19-9020-8EDD31D28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T">
            <a:extLst xmlns:a="http://schemas.openxmlformats.org/drawingml/2006/main">
              <a:ext uri="{FF2B5EF4-FFF2-40B4-BE49-F238E27FC236}">
                <a16:creationId xmlns:a16="http://schemas.microsoft.com/office/drawing/2014/main" id="{B1BDB0E5-7B77-469F-89A0-FFAC3951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9591074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A8B44983-BB29-4A5B-8FE0-EE72CB7D5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EE9DCAB-7554-4B0C-ACA4-0224DEFE3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D113F33-765A-4910-85CC-0EE4E278F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3/20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46EC97F4-01B4-4D6B-B884-116DA970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589beef5144a4e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122B04C-8828-45E3-A9DC-E02D9864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Arquitectura del sistema hídrico de la cuenca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9C956656-1CDC-482E-907F-A82147238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Delimite la cuenca, quién usa el agua, con qué activos y bajo qué autoridad.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2E18192E-8B90-4AB5-AB51-04A886D65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CUENCA: divisoria, 1 850 km², altitud 320–4 100 msnm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USOS: poblacional, agrario, minero e industrial, con licencia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ACTIVOS: captaciones, PTAP, redes, reservorios y PTAR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AUTORIDAD: ANA, AAA y ALA, gobierno local y SUNASS</a:t>
            </a:r>
          </a:p>
        </p:txBody>
      </p:sp>
      <p:sp>
        <p:nvSpPr>
          <p:cNvPr id="9" name="r0">
            <a:extLst xmlns:a="http://schemas.openxmlformats.org/drawingml/2006/main">
              <a:ext uri="{FF2B5EF4-FFF2-40B4-BE49-F238E27FC236}">
                <a16:creationId xmlns:a16="http://schemas.microsoft.com/office/drawing/2014/main" id="{80E33B0C-A1D9-4729-838E-30B6BC350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rt0">
            <a:extLst xmlns:a="http://schemas.openxmlformats.org/drawingml/2006/main">
              <a:ext uri="{FF2B5EF4-FFF2-40B4-BE49-F238E27FC236}">
                <a16:creationId xmlns:a16="http://schemas.microsoft.com/office/drawing/2014/main" id="{7A615AD2-46CA-4899-BD4A-C21D5F00D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7622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1. DATOS DISPERSOS ENTRE ENTIDADES</a:t>
            </a:r>
          </a:p>
        </p:txBody>
      </p:sp>
      <p:sp>
        <p:nvSpPr>
          <p:cNvPr id="11" name="r1">
            <a:extLst xmlns:a="http://schemas.openxmlformats.org/drawingml/2006/main">
              <a:ext uri="{FF2B5EF4-FFF2-40B4-BE49-F238E27FC236}">
                <a16:creationId xmlns:a16="http://schemas.microsoft.com/office/drawing/2014/main" id="{66BA5411-D591-48EC-8E05-34A2D2EF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4099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rt1">
            <a:extLst xmlns:a="http://schemas.openxmlformats.org/drawingml/2006/main">
              <a:ext uri="{FF2B5EF4-FFF2-40B4-BE49-F238E27FC236}">
                <a16:creationId xmlns:a16="http://schemas.microsoft.com/office/drawing/2014/main" id="{4359483B-85BB-426C-90AA-74E93CFFA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004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2. LICENCIAS SIN CAUDAL VERIFICADO</a:t>
            </a:r>
          </a:p>
        </p:txBody>
      </p:sp>
      <p:sp>
        <p:nvSpPr>
          <p:cNvPr id="13" name="r2">
            <a:extLst xmlns:a="http://schemas.openxmlformats.org/drawingml/2006/main">
              <a:ext uri="{FF2B5EF4-FFF2-40B4-BE49-F238E27FC236}">
                <a16:creationId xmlns:a16="http://schemas.microsoft.com/office/drawing/2014/main" id="{DF8D0E7B-1803-4585-BF14-2AC15AD1A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2481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44293A"/>
          </a:solidFill>
          <a:ln xmlns:a="http://schemas.openxmlformats.org/drawingml/2006/main" w="9525">
            <a:solidFill>
              <a:srgbClr val="EE6A5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rt2">
            <a:extLst xmlns:a="http://schemas.openxmlformats.org/drawingml/2006/main">
              <a:ext uri="{FF2B5EF4-FFF2-40B4-BE49-F238E27FC236}">
                <a16:creationId xmlns:a16="http://schemas.microsoft.com/office/drawing/2014/main" id="{2CB264A9-2E21-4CBD-A7BF-48EF5E65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386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3. ACTIVOS SIN INVENTARIO VIGENTE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C6789B5F-4AC8-4C59-BAAE-DD06B51FF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F4DD0D72-0E3E-4E02-8C6D-722F8F72C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8977774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6B60ADFE-E394-4946-B663-8B021F94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63FAF71-0852-439E-829C-3BDBF20A8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BF11A5B-ED62-4CE6-B3BF-78FAD5CB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4/20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F5D43A6D-4D76-40A1-BD3B-52931B44B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9d34c5f6b247b5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69AA1F9-7A18-4879-8063-905610EDB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Datos mínimos del diagnóstico y su trazabilidad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DDEA469A-90EA-423E-8B92-559D1F2C6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Sin estos cuatro bloques no hay diagnóstico defendible; con ellos se puede priorizar.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C0314843-8179-4192-9314-3363DAA0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Oferta: caudales de estaciones ANA/SENAMHI, serie de 20 años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Demanda: licencias otorgadas en hm³/año y consumo facturado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Activos: inventario con antigüedad, estado y capacidad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Población: censo INEI proyectado y cobertura por centro poblado</a:t>
            </a:r>
          </a:p>
        </p:txBody>
      </p:sp>
      <p:sp>
        <p:nvSpPr>
          <p:cNvPr id="9" name="link0">
            <a:extLst xmlns:a="http://schemas.openxmlformats.org/drawingml/2006/main">
              <a:ext uri="{FF2B5EF4-FFF2-40B4-BE49-F238E27FC236}">
                <a16:creationId xmlns:a16="http://schemas.microsoft.com/office/drawing/2014/main" id="{6C66AA14-D58A-47C7-9234-40620BDA1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node0">
            <a:extLst xmlns:a="http://schemas.openxmlformats.org/drawingml/2006/main">
              <a:ext uri="{FF2B5EF4-FFF2-40B4-BE49-F238E27FC236}">
                <a16:creationId xmlns:a16="http://schemas.microsoft.com/office/drawing/2014/main" id="{051F222C-5262-4C5C-A803-1D9A5D1DF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T0">
            <a:extLst xmlns:a="http://schemas.openxmlformats.org/drawingml/2006/main">
              <a:ext uri="{FF2B5EF4-FFF2-40B4-BE49-F238E27FC236}">
                <a16:creationId xmlns:a16="http://schemas.microsoft.com/office/drawing/2014/main" id="{1A6242CA-01E2-4225-9416-10AA8EEF1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OFERTA</a:t>
            </a:r>
          </a:p>
        </p:txBody>
      </p:sp>
      <p:sp>
        <p:nvSpPr>
          <p:cNvPr id="12" name="link1">
            <a:extLst xmlns:a="http://schemas.openxmlformats.org/drawingml/2006/main">
              <a:ext uri="{FF2B5EF4-FFF2-40B4-BE49-F238E27FC236}">
                <a16:creationId xmlns:a16="http://schemas.microsoft.com/office/drawing/2014/main" id="{A8481AC4-038D-48CB-9492-6315DAB62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node1">
            <a:extLst xmlns:a="http://schemas.openxmlformats.org/drawingml/2006/main">
              <a:ext uri="{FF2B5EF4-FFF2-40B4-BE49-F238E27FC236}">
                <a16:creationId xmlns:a16="http://schemas.microsoft.com/office/drawing/2014/main" id="{D84D2B66-0994-4CC2-B926-FD54877FA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T1">
            <a:extLst xmlns:a="http://schemas.openxmlformats.org/drawingml/2006/main">
              <a:ext uri="{FF2B5EF4-FFF2-40B4-BE49-F238E27FC236}">
                <a16:creationId xmlns:a16="http://schemas.microsoft.com/office/drawing/2014/main" id="{7939E88F-C832-4182-BDCB-F4356A8BF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DEMANDA</a:t>
            </a:r>
          </a:p>
        </p:txBody>
      </p:sp>
      <p:sp>
        <p:nvSpPr>
          <p:cNvPr id="15" name="link2">
            <a:extLst xmlns:a="http://schemas.openxmlformats.org/drawingml/2006/main">
              <a:ext uri="{FF2B5EF4-FFF2-40B4-BE49-F238E27FC236}">
                <a16:creationId xmlns:a16="http://schemas.microsoft.com/office/drawing/2014/main" id="{6617F1D3-17CB-40F5-B71E-EDE2BD24B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node2">
            <a:extLst xmlns:a="http://schemas.openxmlformats.org/drawingml/2006/main">
              <a:ext uri="{FF2B5EF4-FFF2-40B4-BE49-F238E27FC236}">
                <a16:creationId xmlns:a16="http://schemas.microsoft.com/office/drawing/2014/main" id="{D7B07F4C-2F21-4A77-9135-44EACB544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T2">
            <a:extLst xmlns:a="http://schemas.openxmlformats.org/drawingml/2006/main">
              <a:ext uri="{FF2B5EF4-FFF2-40B4-BE49-F238E27FC236}">
                <a16:creationId xmlns:a16="http://schemas.microsoft.com/office/drawing/2014/main" id="{30DF25D7-A587-4B8D-A58E-F2424015B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ACTIVOS</a:t>
            </a:r>
          </a:p>
        </p:txBody>
      </p:sp>
      <p:sp>
        <p:nvSpPr>
          <p:cNvPr id="18" name="node3">
            <a:extLst xmlns:a="http://schemas.openxmlformats.org/drawingml/2006/main">
              <a:ext uri="{FF2B5EF4-FFF2-40B4-BE49-F238E27FC236}">
                <a16:creationId xmlns:a16="http://schemas.microsoft.com/office/drawing/2014/main" id="{61BF8926-58BB-44AE-9848-D64D31E21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nodeT3">
            <a:extLst xmlns:a="http://schemas.openxmlformats.org/drawingml/2006/main">
              <a:ext uri="{FF2B5EF4-FFF2-40B4-BE49-F238E27FC236}">
                <a16:creationId xmlns:a16="http://schemas.microsoft.com/office/drawing/2014/main" id="{6B762A3F-E9E2-45E6-AC37-B3F14B40C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POBLACIÓN</a:t>
            </a:r>
          </a:p>
        </p:txBody>
      </p:sp>
      <p:sp>
        <p:nvSpPr>
          <p:cNvPr id="20" name="deliver">
            <a:extLst xmlns:a="http://schemas.openxmlformats.org/drawingml/2006/main">
              <a:ext uri="{FF2B5EF4-FFF2-40B4-BE49-F238E27FC236}">
                <a16:creationId xmlns:a16="http://schemas.microsoft.com/office/drawing/2014/main" id="{F551DB6F-FB5D-413B-BF7D-5AB421315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T">
            <a:extLst xmlns:a="http://schemas.openxmlformats.org/drawingml/2006/main">
              <a:ext uri="{FF2B5EF4-FFF2-40B4-BE49-F238E27FC236}">
                <a16:creationId xmlns:a16="http://schemas.microsoft.com/office/drawing/2014/main" id="{D3997734-CF43-462E-B14E-B759297C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4993210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">
            <a:extLst xmlns:a="http://schemas.openxmlformats.org/drawingml/2006/main">
              <a:ext uri="{FF2B5EF4-FFF2-40B4-BE49-F238E27FC236}">
                <a16:creationId xmlns:a16="http://schemas.microsoft.com/office/drawing/2014/main" id="{8FDEB535-4DB0-40CD-AC5E-002AEFE75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B0E0AA9-3030-48A8-9967-1D82FA1D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FAA0D3E-5816-447F-97F6-3CCF31F7B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5/20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EC6CADEB-0315-4B14-9C78-FD2EF5114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ad9ca15f4f40d1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818A827-EE2D-46D7-9FAC-298B4476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Control de calidad de la información de cuenca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B024BEF0-A69B-4D4B-91B7-42957FAD8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Regla de aceptación antes de calcular: el dato que no pasa, no entra al índice.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A9C2478D-370C-47BC-928A-D3BAAA894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Serie con menos de 10 % de vacíos y sin salto de media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Licencia contrastada contra el registro público del ANA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Coordenadas en WGS 84 UTM 18S y dentro de la cuenca</a:t>
            </a:r>
          </a:p>
        </p:txBody>
      </p:sp>
      <p:sp>
        <p:nvSpPr>
          <p:cNvPr id="9" name="dl0">
            <a:extLst xmlns:a="http://schemas.openxmlformats.org/drawingml/2006/main">
              <a:ext uri="{FF2B5EF4-FFF2-40B4-BE49-F238E27FC236}">
                <a16:creationId xmlns:a16="http://schemas.microsoft.com/office/drawing/2014/main" id="{3F531AB6-C1E1-4CB3-90A5-35AF78A55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SERIE HIDROMÉTRICA</a:t>
            </a:r>
          </a:p>
        </p:txBody>
      </p:sp>
      <p:sp>
        <p:nvSpPr>
          <p:cNvPr id="10" name="bg0">
            <a:extLst xmlns:a="http://schemas.openxmlformats.org/drawingml/2006/main">
              <a:ext uri="{FF2B5EF4-FFF2-40B4-BE49-F238E27FC236}">
                <a16:creationId xmlns:a16="http://schemas.microsoft.com/office/drawing/2014/main" id="{7069820A-AEED-4EA5-89C7-48D0D46F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0">
            <a:extLst xmlns:a="http://schemas.openxmlformats.org/drawingml/2006/main">
              <a:ext uri="{FF2B5EF4-FFF2-40B4-BE49-F238E27FC236}">
                <a16:creationId xmlns:a16="http://schemas.microsoft.com/office/drawing/2014/main" id="{7295B376-AA9C-4D1C-822F-95138312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1047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dl1">
            <a:extLst xmlns:a="http://schemas.openxmlformats.org/drawingml/2006/main">
              <a:ext uri="{FF2B5EF4-FFF2-40B4-BE49-F238E27FC236}">
                <a16:creationId xmlns:a16="http://schemas.microsoft.com/office/drawing/2014/main" id="{CA578D2F-B6ED-4651-BECB-FF4A3D6D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90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REGISTRO DE LICENCIAS</a:t>
            </a:r>
          </a:p>
        </p:txBody>
      </p:sp>
      <p:sp>
        <p:nvSpPr>
          <p:cNvPr id="13" name="bg1">
            <a:extLst xmlns:a="http://schemas.openxmlformats.org/drawingml/2006/main">
              <a:ext uri="{FF2B5EF4-FFF2-40B4-BE49-F238E27FC236}">
                <a16:creationId xmlns:a16="http://schemas.microsoft.com/office/drawing/2014/main" id="{2E469F83-904B-480C-B11F-CBBD3FD2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bar1">
            <a:extLst xmlns:a="http://schemas.openxmlformats.org/drawingml/2006/main">
              <a:ext uri="{FF2B5EF4-FFF2-40B4-BE49-F238E27FC236}">
                <a16:creationId xmlns:a16="http://schemas.microsoft.com/office/drawing/2014/main" id="{0F83F486-A0F8-46FA-BBA8-5091AB742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14573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dl2">
            <a:extLst xmlns:a="http://schemas.openxmlformats.org/drawingml/2006/main">
              <a:ext uri="{FF2B5EF4-FFF2-40B4-BE49-F238E27FC236}">
                <a16:creationId xmlns:a16="http://schemas.microsoft.com/office/drawing/2014/main" id="{00C14C04-F63A-4BB9-97D7-8C9F928D9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100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INVENTARIO DE ACTIVOS</a:t>
            </a:r>
          </a:p>
        </p:txBody>
      </p:sp>
      <p:sp>
        <p:nvSpPr>
          <p:cNvPr id="16" name="bg2">
            <a:extLst xmlns:a="http://schemas.openxmlformats.org/drawingml/2006/main">
              <a:ext uri="{FF2B5EF4-FFF2-40B4-BE49-F238E27FC236}">
                <a16:creationId xmlns:a16="http://schemas.microsoft.com/office/drawing/2014/main" id="{E130B2A9-EB48-4887-A195-B004FDF2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bar2">
            <a:extLst xmlns:a="http://schemas.openxmlformats.org/drawingml/2006/main">
              <a:ext uri="{FF2B5EF4-FFF2-40B4-BE49-F238E27FC236}">
                <a16:creationId xmlns:a16="http://schemas.microsoft.com/office/drawing/2014/main" id="{E37CB865-DC1B-4B36-9A08-4166F196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1866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dl3">
            <a:extLst xmlns:a="http://schemas.openxmlformats.org/drawingml/2006/main">
              <a:ext uri="{FF2B5EF4-FFF2-40B4-BE49-F238E27FC236}">
                <a16:creationId xmlns:a16="http://schemas.microsoft.com/office/drawing/2014/main" id="{3F290567-B253-43EC-8673-7CB4E954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291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PADRÓN DE USUARIOS</a:t>
            </a:r>
          </a:p>
        </p:txBody>
      </p:sp>
      <p:sp>
        <p:nvSpPr>
          <p:cNvPr id="19" name="bg3">
            <a:extLst xmlns:a="http://schemas.openxmlformats.org/drawingml/2006/main">
              <a:ext uri="{FF2B5EF4-FFF2-40B4-BE49-F238E27FC236}">
                <a16:creationId xmlns:a16="http://schemas.microsoft.com/office/drawing/2014/main" id="{CD4BA6B0-C4B6-4B7A-B536-F856C70D5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bar3">
            <a:extLst xmlns:a="http://schemas.openxmlformats.org/drawingml/2006/main">
              <a:ext uri="{FF2B5EF4-FFF2-40B4-BE49-F238E27FC236}">
                <a16:creationId xmlns:a16="http://schemas.microsoft.com/office/drawing/2014/main" id="{A5CEEEEC-5833-48D5-9992-632C3D93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2764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">
            <a:extLst xmlns:a="http://schemas.openxmlformats.org/drawingml/2006/main">
              <a:ext uri="{FF2B5EF4-FFF2-40B4-BE49-F238E27FC236}">
                <a16:creationId xmlns:a16="http://schemas.microsoft.com/office/drawing/2014/main" id="{D405DF43-A95C-4458-A237-3ED95C69D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deliverT">
            <a:extLst xmlns:a="http://schemas.openxmlformats.org/drawingml/2006/main">
              <a:ext uri="{FF2B5EF4-FFF2-40B4-BE49-F238E27FC236}">
                <a16:creationId xmlns:a16="http://schemas.microsoft.com/office/drawing/2014/main" id="{22F229EA-D3BC-4280-82BE-E91D6EF7F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86444839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2E7188BD-C56D-4AC2-8432-681B1CB43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B08B1B9-DDBB-435C-ACA5-9A0B00D6B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052772A7-DD41-4085-9A94-573752C6A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6/20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68E33A71-634C-4295-A60D-35B050A48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cd2c920bfd438f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AFED679-993B-49AE-A0CF-F11CFDAD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Riesgo = amenaza × exposición × vulnerabilidad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03AC883B-BC83-4A90-8D07-27683505E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El riesgo hídrico se compone; no se declara. Cada factor se sustenta con su fuente.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FCEB577C-DCDE-4100-B6FC-93E7F622A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Amenaza: sequía, avenida y contaminación, por frecuencia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Exposición: población y hectáreas bajo cada amenaza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Vulnerabilidad: continuidad, redundancia y capacidad de pago</a:t>
            </a:r>
          </a:p>
        </p:txBody>
      </p:sp>
      <p:sp>
        <p:nvSpPr>
          <p:cNvPr id="9" name="bar0">
            <a:extLst xmlns:a="http://schemas.openxmlformats.org/drawingml/2006/main">
              <a:ext uri="{FF2B5EF4-FFF2-40B4-BE49-F238E27FC236}">
                <a16:creationId xmlns:a16="http://schemas.microsoft.com/office/drawing/2014/main" id="{44EB7D72-5CC9-4DFE-8D95-ADDB21A79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152900"/>
            <a:ext cx="5143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bar1">
            <a:extLst xmlns:a="http://schemas.openxmlformats.org/drawingml/2006/main">
              <a:ext uri="{FF2B5EF4-FFF2-40B4-BE49-F238E27FC236}">
                <a16:creationId xmlns:a16="http://schemas.microsoft.com/office/drawing/2014/main" id="{FFEA528D-34AE-4F1F-BB8E-4AAEB7B01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5143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2">
            <a:extLst xmlns:a="http://schemas.openxmlformats.org/drawingml/2006/main">
              <a:ext uri="{FF2B5EF4-FFF2-40B4-BE49-F238E27FC236}">
                <a16:creationId xmlns:a16="http://schemas.microsoft.com/office/drawing/2014/main" id="{683BCCD5-4C43-48D7-AF45-01E708CDE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86100"/>
            <a:ext cx="51435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bar3">
            <a:extLst xmlns:a="http://schemas.openxmlformats.org/drawingml/2006/main">
              <a:ext uri="{FF2B5EF4-FFF2-40B4-BE49-F238E27FC236}">
                <a16:creationId xmlns:a16="http://schemas.microsoft.com/office/drawing/2014/main" id="{2CB952D0-90DB-4C6B-ADB5-B168D484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67100"/>
            <a:ext cx="51435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bar4">
            <a:extLst xmlns:a="http://schemas.openxmlformats.org/drawingml/2006/main">
              <a:ext uri="{FF2B5EF4-FFF2-40B4-BE49-F238E27FC236}">
                <a16:creationId xmlns:a16="http://schemas.microsoft.com/office/drawing/2014/main" id="{E31BED7D-33AC-485A-8065-3BF678CBD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667000"/>
            <a:ext cx="5143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chart">
            <a:extLst xmlns:a="http://schemas.openxmlformats.org/drawingml/2006/main">
              <a:ext uri="{FF2B5EF4-FFF2-40B4-BE49-F238E27FC236}">
                <a16:creationId xmlns:a16="http://schemas.microsoft.com/office/drawing/2014/main" id="{414B134F-EC4D-42ED-B78D-4965966BB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339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CEAF1"/>
                </a:solidFill>
              </a:defRPr>
            </a:pPr>
            <a:r>
              <a:rPr sz="975" b="1">
                <a:solidFill>
                  <a:srgbClr val="DCEAF1"/>
                </a:solidFill>
                <a:latin typeface="Lato"/>
              </a:rPr>
              <a:t>PESO DE CADA FACTOR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C4D98754-20B1-424E-A99E-17923B6F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853CABC0-35B1-41BC-A824-9F369F7F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1193295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">
            <a:extLst xmlns:a="http://schemas.openxmlformats.org/drawingml/2006/main">
              <a:ext uri="{FF2B5EF4-FFF2-40B4-BE49-F238E27FC236}">
                <a16:creationId xmlns:a16="http://schemas.microsoft.com/office/drawing/2014/main" id="{7089C6AC-D384-4462-AAE4-398E7C71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F3B33A7-FE47-4842-B2F8-E31B747BF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33432B7-0075-440A-95B2-DAA53397C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7/20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B7E98D6D-AF62-4F85-A612-40F7101FA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04274218e422f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E4812C1-A584-463E-A79F-EA093DA17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Supuestos del diagnóstico y dominio de validez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D5BE7085-70CC-4DEC-8C02-D8A55BA74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Un índice comparativo entre distritos no sirve para dimensionar una obra.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E3464721-800C-498F-AD7B-55820144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Escala: comparación entre unidades territoriales, no de diseño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Horizonte: 10 años; más allá exige revisar la demanda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Los pesos son juicio experto, y como tal se declaran</a:t>
            </a:r>
          </a:p>
        </p:txBody>
      </p:sp>
      <p:sp>
        <p:nvSpPr>
          <p:cNvPr id="9" name="r0">
            <a:extLst xmlns:a="http://schemas.openxmlformats.org/drawingml/2006/main">
              <a:ext uri="{FF2B5EF4-FFF2-40B4-BE49-F238E27FC236}">
                <a16:creationId xmlns:a16="http://schemas.microsoft.com/office/drawing/2014/main" id="{1C5647A6-DE21-4585-8C97-30A626733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rt0">
            <a:extLst xmlns:a="http://schemas.openxmlformats.org/drawingml/2006/main">
              <a:ext uri="{FF2B5EF4-FFF2-40B4-BE49-F238E27FC236}">
                <a16:creationId xmlns:a16="http://schemas.microsoft.com/office/drawing/2014/main" id="{62B0264C-0F19-4BAC-B7B6-ADA7B25B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7622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1. ÍNDICE USADO COMO DISEÑO</a:t>
            </a:r>
          </a:p>
        </p:txBody>
      </p:sp>
      <p:sp>
        <p:nvSpPr>
          <p:cNvPr id="11" name="r1">
            <a:extLst xmlns:a="http://schemas.openxmlformats.org/drawingml/2006/main">
              <a:ext uri="{FF2B5EF4-FFF2-40B4-BE49-F238E27FC236}">
                <a16:creationId xmlns:a16="http://schemas.microsoft.com/office/drawing/2014/main" id="{4282B72D-4061-4EE1-93D0-9AD1740B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4099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87C72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rt1">
            <a:extLst xmlns:a="http://schemas.openxmlformats.org/drawingml/2006/main">
              <a:ext uri="{FF2B5EF4-FFF2-40B4-BE49-F238E27FC236}">
                <a16:creationId xmlns:a16="http://schemas.microsoft.com/office/drawing/2014/main" id="{6B3AC97B-E11D-42BA-BB99-B04B0C192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6004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2. PESOS SIN JUSTIFICAR</a:t>
            </a:r>
          </a:p>
        </p:txBody>
      </p:sp>
      <p:sp>
        <p:nvSpPr>
          <p:cNvPr id="13" name="r2">
            <a:extLst xmlns:a="http://schemas.openxmlformats.org/drawingml/2006/main">
              <a:ext uri="{FF2B5EF4-FFF2-40B4-BE49-F238E27FC236}">
                <a16:creationId xmlns:a16="http://schemas.microsoft.com/office/drawing/2014/main" id="{3AFE41AB-085C-43C8-A01E-9F0F3298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248150"/>
            <a:ext cx="409575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44293A"/>
          </a:solidFill>
          <a:ln xmlns:a="http://schemas.openxmlformats.org/drawingml/2006/main" w="9525">
            <a:solidFill>
              <a:srgbClr val="EE6A5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rt2">
            <a:extLst xmlns:a="http://schemas.openxmlformats.org/drawingml/2006/main">
              <a:ext uri="{FF2B5EF4-FFF2-40B4-BE49-F238E27FC236}">
                <a16:creationId xmlns:a16="http://schemas.microsoft.com/office/drawing/2014/main" id="{4E412BFD-B5C9-47A4-8447-B72E8B5E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38650"/>
            <a:ext cx="37528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  <a:latin typeface="Lato"/>
              </a:rPr>
              <a:t>3. COMPARAR ESCALAS DISTINTAS</a:t>
            </a:r>
          </a:p>
        </p:txBody>
      </p:sp>
      <p:sp>
        <p:nvSpPr>
          <p:cNvPr id="15" name="deliver">
            <a:extLst xmlns:a="http://schemas.openxmlformats.org/drawingml/2006/main">
              <a:ext uri="{FF2B5EF4-FFF2-40B4-BE49-F238E27FC236}">
                <a16:creationId xmlns:a16="http://schemas.microsoft.com/office/drawing/2014/main" id="{3D120443-A4F4-47B2-8E89-4FCF0D66A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deliverT">
            <a:extLst xmlns:a="http://schemas.openxmlformats.org/drawingml/2006/main">
              <a:ext uri="{FF2B5EF4-FFF2-40B4-BE49-F238E27FC236}">
                <a16:creationId xmlns:a16="http://schemas.microsoft.com/office/drawing/2014/main" id="{A5D9A9E6-D348-4AFF-B26A-2F385055C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47740823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">
            <a:extLst xmlns:a="http://schemas.openxmlformats.org/drawingml/2006/main">
              <a:ext uri="{FF2B5EF4-FFF2-40B4-BE49-F238E27FC236}">
                <a16:creationId xmlns:a16="http://schemas.microsoft.com/office/drawing/2014/main" id="{46E3411A-BCDC-4AE1-BF35-3A262927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0DA108A-4514-4B62-9416-BBF9ADAA5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A276F79-8B1C-43C3-ADA7-DF3767F94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8/20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F0602C13-293D-4D66-AFB2-76ABC322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74f1c215a54a98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02EA057-2F9A-4229-8B31-680EF28E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Flujo de trabajo del diagnóstico territorial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26795207-9CEB-4D26-B57B-0ABD246EE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Cuatro pasos, cada uno con su producto verificable antes de pasar al siguiente.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3BEA2C1E-DF63-4D07-91EF-A4CD8108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Recopilar y depurar: fuentes oficiales con fecha de consulta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Cartografiar: capas en QGIS con su metadato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Ponderar y priorizar: índice por unidad territorial</a:t>
            </a:r>
          </a:p>
        </p:txBody>
      </p:sp>
      <p:sp>
        <p:nvSpPr>
          <p:cNvPr id="9" name="link0">
            <a:extLst xmlns:a="http://schemas.openxmlformats.org/drawingml/2006/main">
              <a:ext uri="{FF2B5EF4-FFF2-40B4-BE49-F238E27FC236}">
                <a16:creationId xmlns:a16="http://schemas.microsoft.com/office/drawing/2014/main" id="{5D3F281B-E63F-426B-949A-F37179AE1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node0">
            <a:extLst xmlns:a="http://schemas.openxmlformats.org/drawingml/2006/main">
              <a:ext uri="{FF2B5EF4-FFF2-40B4-BE49-F238E27FC236}">
                <a16:creationId xmlns:a16="http://schemas.microsoft.com/office/drawing/2014/main" id="{4D6ADC9D-527F-4C4E-9C92-3EDAACFB2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nodeT0">
            <a:extLst xmlns:a="http://schemas.openxmlformats.org/drawingml/2006/main">
              <a:ext uri="{FF2B5EF4-FFF2-40B4-BE49-F238E27FC236}">
                <a16:creationId xmlns:a16="http://schemas.microsoft.com/office/drawing/2014/main" id="{5F64FBCC-0B9D-4E4A-BA9A-6956F4832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RECOPILAR</a:t>
            </a:r>
          </a:p>
        </p:txBody>
      </p:sp>
      <p:sp>
        <p:nvSpPr>
          <p:cNvPr id="12" name="link1">
            <a:extLst xmlns:a="http://schemas.openxmlformats.org/drawingml/2006/main">
              <a:ext uri="{FF2B5EF4-FFF2-40B4-BE49-F238E27FC236}">
                <a16:creationId xmlns:a16="http://schemas.microsoft.com/office/drawing/2014/main" id="{E46C380F-1431-463B-A0B0-3203D92A1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node1">
            <a:extLst xmlns:a="http://schemas.openxmlformats.org/drawingml/2006/main">
              <a:ext uri="{FF2B5EF4-FFF2-40B4-BE49-F238E27FC236}">
                <a16:creationId xmlns:a16="http://schemas.microsoft.com/office/drawing/2014/main" id="{92DE5C9C-3D12-496E-8567-7863F258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nodeT1">
            <a:extLst xmlns:a="http://schemas.openxmlformats.org/drawingml/2006/main">
              <a:ext uri="{FF2B5EF4-FFF2-40B4-BE49-F238E27FC236}">
                <a16:creationId xmlns:a16="http://schemas.microsoft.com/office/drawing/2014/main" id="{C839DB05-1468-440F-9B12-8BACD9CA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DEPURAR</a:t>
            </a:r>
          </a:p>
        </p:txBody>
      </p:sp>
      <p:sp>
        <p:nvSpPr>
          <p:cNvPr id="15" name="link2">
            <a:extLst xmlns:a="http://schemas.openxmlformats.org/drawingml/2006/main">
              <a:ext uri="{FF2B5EF4-FFF2-40B4-BE49-F238E27FC236}">
                <a16:creationId xmlns:a16="http://schemas.microsoft.com/office/drawing/2014/main" id="{F34A4A79-A78B-4172-BBF5-E4AF8152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943225"/>
            <a:ext cx="114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node2">
            <a:extLst xmlns:a="http://schemas.openxmlformats.org/drawingml/2006/main">
              <a:ext uri="{FF2B5EF4-FFF2-40B4-BE49-F238E27FC236}">
                <a16:creationId xmlns:a16="http://schemas.microsoft.com/office/drawing/2014/main" id="{7C196E41-BE67-4E10-903E-EB3C20E2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nodeT2">
            <a:extLst xmlns:a="http://schemas.openxmlformats.org/drawingml/2006/main">
              <a:ext uri="{FF2B5EF4-FFF2-40B4-BE49-F238E27FC236}">
                <a16:creationId xmlns:a16="http://schemas.microsoft.com/office/drawing/2014/main" id="{8F2947A0-477A-4BC5-87ED-B94E1421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  <a:latin typeface="Lato"/>
              </a:rPr>
              <a:t>MAPEAR</a:t>
            </a:r>
          </a:p>
        </p:txBody>
      </p:sp>
      <p:sp>
        <p:nvSpPr>
          <p:cNvPr id="18" name="node3">
            <a:extLst xmlns:a="http://schemas.openxmlformats.org/drawingml/2006/main">
              <a:ext uri="{FF2B5EF4-FFF2-40B4-BE49-F238E27FC236}">
                <a16:creationId xmlns:a16="http://schemas.microsoft.com/office/drawing/2014/main" id="{7684974A-3882-4C8D-A3CC-9A6AF859D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71750"/>
            <a:ext cx="1066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4BD39"/>
          </a:solidFill>
          <a:ln xmlns:a="http://schemas.openxmlformats.org/drawingml/2006/main" w="9525">
            <a:solidFill>
              <a:srgbClr val="2EC9DE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nodeT3">
            <a:extLst xmlns:a="http://schemas.openxmlformats.org/drawingml/2006/main">
              <a:ext uri="{FF2B5EF4-FFF2-40B4-BE49-F238E27FC236}">
                <a16:creationId xmlns:a16="http://schemas.microsoft.com/office/drawing/2014/main" id="{4F079874-4273-4C6F-BA2B-D24859788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5625" y="2828925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61B31"/>
                </a:solidFill>
              </a:defRPr>
            </a:pPr>
            <a:r>
              <a:rPr sz="975" b="1">
                <a:solidFill>
                  <a:srgbClr val="061B31"/>
                </a:solidFill>
                <a:latin typeface="Lato"/>
              </a:rPr>
              <a:t>PRIORIZAR</a:t>
            </a:r>
          </a:p>
        </p:txBody>
      </p:sp>
      <p:sp>
        <p:nvSpPr>
          <p:cNvPr id="20" name="deliver">
            <a:extLst xmlns:a="http://schemas.openxmlformats.org/drawingml/2006/main">
              <a:ext uri="{FF2B5EF4-FFF2-40B4-BE49-F238E27FC236}">
                <a16:creationId xmlns:a16="http://schemas.microsoft.com/office/drawing/2014/main" id="{974B5753-4B77-4156-BC81-AD67F51C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T">
            <a:extLst xmlns:a="http://schemas.openxmlformats.org/drawingml/2006/main">
              <a:ext uri="{FF2B5EF4-FFF2-40B4-BE49-F238E27FC236}">
                <a16:creationId xmlns:a16="http://schemas.microsoft.com/office/drawing/2014/main" id="{5E107BF5-C6F9-4060-9A03-3E1907D4A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5034194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">
            <a:extLst xmlns:a="http://schemas.openxmlformats.org/drawingml/2006/main">
              <a:ext uri="{FF2B5EF4-FFF2-40B4-BE49-F238E27FC236}">
                <a16:creationId xmlns:a16="http://schemas.microsoft.com/office/drawing/2014/main" id="{64612F9D-70B5-4982-8716-7540DC2A5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92321A0-D74F-4393-88B6-B527B95F7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EC9DE"/>
                </a:solidFill>
              </a:defRPr>
            </a:pPr>
            <a:r>
              <a:rPr sz="1050" b="1">
                <a:solidFill>
                  <a:srgbClr val="2EC9DE"/>
                </a:solidFill>
                <a:latin typeface="Lato"/>
              </a:rPr>
              <a:t>DIPLOMADO INTERNACIONAL · MÓDULO 01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06DB1F52-2308-4B6A-BB17-618647D9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906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4BD39"/>
                </a:solidFill>
              </a:defRPr>
            </a:pPr>
            <a:r>
              <a:rPr sz="1650" b="1">
                <a:solidFill>
                  <a:srgbClr val="F4BD39"/>
                </a:solidFill>
                <a:latin typeface="Lato"/>
              </a:rPr>
              <a:t>9/20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5A2F18DE-F5CB-4F42-BB8C-B6FF6D9F4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91AABC"/>
                </a:solidFill>
              </a:defRPr>
            </a:pPr>
            <a:r>
              <a:rPr sz="825">
                <a:solidFill>
                  <a:srgbClr val="91AABC"/>
                </a:solidFill>
                <a:latin typeface="Lato"/>
              </a:rPr>
              <a:t>CENESAM Academy · Módulo 01 · Diagnóstico, seguridad hídrica y gobernanza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0f2bb68c744b96"/>
          <a:stretch xmlns:a="http://schemas.openxmlformats.org/drawingml/2006/main"/>
        </p:blipFill>
        <p:spPr>
          <a:xfrm xmlns:a="http://schemas.openxmlformats.org/drawingml/2006/main">
            <a:off x="11199991" y="6143625"/>
            <a:ext cx="326668" cy="40005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12FE710-1265-4184-83FA-02272DF3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572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  <a:latin typeface="Lato"/>
              </a:rPr>
              <a:t>QGIS y el tablero de actores de la cuenca</a:t>
            </a:r>
          </a:p>
        </p:txBody>
      </p:sp>
      <p:sp>
        <p:nvSpPr>
          <p:cNvPr id="7" name="lead">
            <a:extLst xmlns:a="http://schemas.openxmlformats.org/drawingml/2006/main">
              <a:ext uri="{FF2B5EF4-FFF2-40B4-BE49-F238E27FC236}">
                <a16:creationId xmlns:a16="http://schemas.microsoft.com/office/drawing/2014/main" id="{6E149139-3163-4326-9D54-45E7D4C6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DCEAF1"/>
                </a:solidFill>
              </a:defRPr>
            </a:pPr>
            <a:r>
              <a:rPr sz="1500">
                <a:solidFill>
                  <a:srgbClr val="DCEAF1"/>
                </a:solidFill>
                <a:latin typeface="Lato"/>
              </a:rPr>
              <a:t>Proyecto reproducible: quien lo abra dentro de un año debe llegar al mismo mapa.</a:t>
            </a:r>
          </a:p>
        </p:txBody>
      </p:sp>
      <p:sp>
        <p:nvSpPr>
          <p:cNvPr id="8" name="bullets">
            <a:extLst xmlns:a="http://schemas.openxmlformats.org/drawingml/2006/main">
              <a:ext uri="{FF2B5EF4-FFF2-40B4-BE49-F238E27FC236}">
                <a16:creationId xmlns:a16="http://schemas.microsoft.com/office/drawing/2014/main" id="{A398E972-947D-4A91-B127-B18131C9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619750" cy="2809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Estructura de carpetas: datos, capas, salidas y memoria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Capas con metadato: fuente, fecha, escala y responsable</a:t>
            </a:r>
          </a:p>
          <a:p xmlns:a="http://schemas.openxmlformats.org/drawingml/2006/main">
            <a:r>
              <a:rPr>
                <a:latin typeface="Lato"/>
              </a:rPr>
              <a:t/>
            </a:r>
          </a:p>
          <a:p xmlns:a="http://schemas.openxmlformats.org/drawingml/2006/main">
            <a:pPr>
              <a:defRPr sz="1575">
                <a:solidFill>
                  <a:srgbClr val="DCEAF1"/>
                </a:solidFill>
              </a:defRPr>
            </a:pPr>
            <a:r>
              <a:rPr sz="1575">
                <a:solidFill>
                  <a:srgbClr val="DCEAF1"/>
                </a:solidFill>
                <a:latin typeface="Lato"/>
              </a:rPr>
              <a:t>• Matriz de actores: competencia, interés e influencia</a:t>
            </a:r>
          </a:p>
        </p:txBody>
      </p:sp>
      <p:sp>
        <p:nvSpPr>
          <p:cNvPr id="9" name="dl0">
            <a:extLst xmlns:a="http://schemas.openxmlformats.org/drawingml/2006/main">
              <a:ext uri="{FF2B5EF4-FFF2-40B4-BE49-F238E27FC236}">
                <a16:creationId xmlns:a16="http://schemas.microsoft.com/office/drawing/2014/main" id="{219E3F41-969A-4FB5-A7D2-A2C429CFE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5717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PROYECTO QGIS</a:t>
            </a:r>
          </a:p>
        </p:txBody>
      </p:sp>
      <p:sp>
        <p:nvSpPr>
          <p:cNvPr id="10" name="bg0">
            <a:extLst xmlns:a="http://schemas.openxmlformats.org/drawingml/2006/main">
              <a:ext uri="{FF2B5EF4-FFF2-40B4-BE49-F238E27FC236}">
                <a16:creationId xmlns:a16="http://schemas.microsoft.com/office/drawing/2014/main" id="{824F835D-1E18-4ED6-B50A-58FCAA14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bar0">
            <a:extLst xmlns:a="http://schemas.openxmlformats.org/drawingml/2006/main">
              <a:ext uri="{FF2B5EF4-FFF2-40B4-BE49-F238E27FC236}">
                <a16:creationId xmlns:a16="http://schemas.microsoft.com/office/drawing/2014/main" id="{DD6A9AC0-EC4F-449A-B1B7-741E9EB74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571750"/>
            <a:ext cx="1047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dl1">
            <a:extLst xmlns:a="http://schemas.openxmlformats.org/drawingml/2006/main">
              <a:ext uri="{FF2B5EF4-FFF2-40B4-BE49-F238E27FC236}">
                <a16:creationId xmlns:a16="http://schemas.microsoft.com/office/drawing/2014/main" id="{BA08A889-DB8E-432A-9F84-B452EBF48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90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CAPAS CON METADATO</a:t>
            </a:r>
          </a:p>
        </p:txBody>
      </p:sp>
      <p:sp>
        <p:nvSpPr>
          <p:cNvPr id="13" name="bg1">
            <a:extLst xmlns:a="http://schemas.openxmlformats.org/drawingml/2006/main">
              <a:ext uri="{FF2B5EF4-FFF2-40B4-BE49-F238E27FC236}">
                <a16:creationId xmlns:a16="http://schemas.microsoft.com/office/drawing/2014/main" id="{A581C0C9-5667-42A6-BD03-440C665E0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bar1">
            <a:extLst xmlns:a="http://schemas.openxmlformats.org/drawingml/2006/main">
              <a:ext uri="{FF2B5EF4-FFF2-40B4-BE49-F238E27FC236}">
                <a16:creationId xmlns:a16="http://schemas.microsoft.com/office/drawing/2014/main" id="{75EA2AD9-993D-41CD-94AC-0D2791AE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90875"/>
            <a:ext cx="14573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dl2">
            <a:extLst xmlns:a="http://schemas.openxmlformats.org/drawingml/2006/main">
              <a:ext uri="{FF2B5EF4-FFF2-40B4-BE49-F238E27FC236}">
                <a16:creationId xmlns:a16="http://schemas.microsoft.com/office/drawing/2014/main" id="{D188D488-01C2-4D3F-9B6C-F9077EB23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100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MATRIZ DE ACTORES</a:t>
            </a:r>
          </a:p>
        </p:txBody>
      </p:sp>
      <p:sp>
        <p:nvSpPr>
          <p:cNvPr id="16" name="bg2">
            <a:extLst xmlns:a="http://schemas.openxmlformats.org/drawingml/2006/main">
              <a:ext uri="{FF2B5EF4-FFF2-40B4-BE49-F238E27FC236}">
                <a16:creationId xmlns:a16="http://schemas.microsoft.com/office/drawing/2014/main" id="{453A4E94-6654-472D-A758-BB53F5627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bar2">
            <a:extLst xmlns:a="http://schemas.openxmlformats.org/drawingml/2006/main">
              <a:ext uri="{FF2B5EF4-FFF2-40B4-BE49-F238E27FC236}">
                <a16:creationId xmlns:a16="http://schemas.microsoft.com/office/drawing/2014/main" id="{2A230177-384F-4235-B875-BDBC4E153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10000"/>
            <a:ext cx="1866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C9DE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dl3">
            <a:extLst xmlns:a="http://schemas.openxmlformats.org/drawingml/2006/main">
              <a:ext uri="{FF2B5EF4-FFF2-40B4-BE49-F238E27FC236}">
                <a16:creationId xmlns:a16="http://schemas.microsoft.com/office/drawing/2014/main" id="{BC9D2BD6-AB4C-4CA3-ADAF-00D522DC6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2912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CEAF1"/>
                </a:solidFill>
              </a:defRPr>
            </a:pPr>
            <a:r>
              <a:rPr sz="900" b="1">
                <a:solidFill>
                  <a:srgbClr val="DCEAF1"/>
                </a:solidFill>
                <a:latin typeface="Lato"/>
              </a:rPr>
              <a:t>REGISTRO DE VERSIONES</a:t>
            </a:r>
          </a:p>
        </p:txBody>
      </p:sp>
      <p:sp>
        <p:nvSpPr>
          <p:cNvPr id="19" name="bg3">
            <a:extLst xmlns:a="http://schemas.openxmlformats.org/drawingml/2006/main">
              <a:ext uri="{FF2B5EF4-FFF2-40B4-BE49-F238E27FC236}">
                <a16:creationId xmlns:a16="http://schemas.microsoft.com/office/drawing/2014/main" id="{33788377-924A-43B4-A660-0A99729DA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476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3554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bar3">
            <a:extLst xmlns:a="http://schemas.openxmlformats.org/drawingml/2006/main">
              <a:ext uri="{FF2B5EF4-FFF2-40B4-BE49-F238E27FC236}">
                <a16:creationId xmlns:a16="http://schemas.microsoft.com/office/drawing/2014/main" id="{FDD0C41E-091A-4989-B84E-1790A320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22764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D39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deliver">
            <a:extLst xmlns:a="http://schemas.openxmlformats.org/drawingml/2006/main">
              <a:ext uri="{FF2B5EF4-FFF2-40B4-BE49-F238E27FC236}">
                <a16:creationId xmlns:a16="http://schemas.microsoft.com/office/drawing/2014/main" id="{1D5391F0-0553-4EC5-82F8-86936C3E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81675"/>
            <a:ext cx="9525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7C72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deliverT">
            <a:extLst xmlns:a="http://schemas.openxmlformats.org/drawingml/2006/main">
              <a:ext uri="{FF2B5EF4-FFF2-40B4-BE49-F238E27FC236}">
                <a16:creationId xmlns:a16="http://schemas.microsoft.com/office/drawing/2014/main" id="{F8909A80-4CDE-43D7-8250-7FAFB9A3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05500"/>
            <a:ext cx="904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  <a:latin typeface="Lato"/>
              </a:rPr>
              <a:t>PRODUCTO DEL MÓDULO 01 · Línea base territorial, índice de seguridad hídrica y matriz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2203044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2026-08-26T16:05:07.0900000Z</dcterms:created>
  <dcterms:modified xsi:type="dcterms:W3CDTF">2026-08-26T16:05:07.0900000Z</dcterms:modified>
</coreProperties>
</file>