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265615" y="-1280160"/>
            <a:ext cx="4206240" cy="4206240"/>
          </a:xfrm>
          <a:prstGeom prst="ellipse">
            <a:avLst/>
          </a:prstGeom>
          <a:solidFill>
            <a:srgbClr val="0928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2148840"/>
            <a:ext cx="8778240" cy="1280160"/>
          </a:xfrm>
          <a:prstGeom prst="rect">
            <a:avLst/>
          </a:prstGeom>
          <a:noFill/>
        </p:spPr>
        <p:txBody>
          <a:bodyPr wrap="square">
            <a:spAutoFit/>
          </a:bodyPr>
          <a:lstStyle/>
          <a:p>
            <a:pPr algn="l">
              <a:spcAft>
                <a:spcPts val="0"/>
              </a:spcAft>
            </a:pPr>
            <a:r>
              <a:rPr sz="4000" b="1">
                <a:solidFill>
                  <a:srgbClr val="FFFFFF"/>
                </a:solidFill>
                <a:latin typeface="Calibri"/>
              </a:rPr>
              <a:t>MONITOREO DE LA CALIDAD DEL AGUA</a:t>
            </a:r>
          </a:p>
        </p:txBody>
      </p:sp>
      <p:sp>
        <p:nvSpPr>
          <p:cNvPr id="5" name="TextBox 4"/>
          <p:cNvSpPr txBox="1"/>
          <p:nvPr/>
        </p:nvSpPr>
        <p:spPr>
          <a:xfrm>
            <a:off x="822960" y="3429000"/>
            <a:ext cx="8778240" cy="548640"/>
          </a:xfrm>
          <a:prstGeom prst="rect">
            <a:avLst/>
          </a:prstGeom>
          <a:noFill/>
        </p:spPr>
        <p:txBody>
          <a:bodyPr wrap="square">
            <a:spAutoFit/>
          </a:bodyPr>
          <a:lstStyle/>
          <a:p>
            <a:pPr algn="l">
              <a:spcAft>
                <a:spcPts val="0"/>
              </a:spcAft>
            </a:pPr>
            <a:r>
              <a:rPr sz="1900" b="0">
                <a:solidFill>
                  <a:srgbClr val="E6D6A8"/>
                </a:solidFill>
                <a:latin typeface="Calibri"/>
              </a:rPr>
              <a:t>Modulo 1 · Agua superficial y subterranea</a:t>
            </a:r>
          </a:p>
        </p:txBody>
      </p:sp>
      <p:sp>
        <p:nvSpPr>
          <p:cNvPr id="6" name="Rectangle 5"/>
          <p:cNvSpPr/>
          <p:nvPr/>
        </p:nvSpPr>
        <p:spPr>
          <a:xfrm>
            <a:off x="868680" y="4114800"/>
            <a:ext cx="2011680" cy="34000"/>
          </a:xfrm>
          <a:prstGeom prst="rect">
            <a:avLst/>
          </a:prstGeom>
          <a:solidFill>
            <a:srgbClr val="E6D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22960" y="4389120"/>
            <a:ext cx="9601200" cy="548640"/>
          </a:xfrm>
          <a:prstGeom prst="rect">
            <a:avLst/>
          </a:prstGeom>
          <a:noFill/>
        </p:spPr>
        <p:txBody>
          <a:bodyPr wrap="square">
            <a:spAutoFit/>
          </a:bodyPr>
          <a:lstStyle/>
          <a:p>
            <a:pPr algn="l">
              <a:spcAft>
                <a:spcPts val="0"/>
              </a:spcAft>
            </a:pPr>
            <a:r>
              <a:rPr sz="1200" b="0">
                <a:solidFill>
                  <a:srgbClr val="C7D3CC"/>
                </a:solidFill>
                <a:latin typeface="Calibri"/>
              </a:rPr>
              <a:t>El valor lo fija la norma de tu pais; el metodo, no cambia de frontera</a:t>
            </a:r>
          </a:p>
        </p:txBody>
      </p:sp>
      <p:sp>
        <p:nvSpPr>
          <p:cNvPr id="8" name="TextBox 7"/>
          <p:cNvSpPr txBox="1"/>
          <p:nvPr/>
        </p:nvSpPr>
        <p:spPr>
          <a:xfrm>
            <a:off x="822960" y="5943600"/>
            <a:ext cx="7315200" cy="365760"/>
          </a:xfrm>
          <a:prstGeom prst="rect">
            <a:avLst/>
          </a:prstGeom>
          <a:noFill/>
        </p:spPr>
        <p:txBody>
          <a:bodyPr wrap="square">
            <a:spAutoFit/>
          </a:bodyPr>
          <a:lstStyle/>
          <a:p>
            <a:pPr algn="l">
              <a:spcAft>
                <a:spcPts val="0"/>
              </a:spcAft>
            </a:pPr>
            <a:r>
              <a:rPr sz="1100" b="1">
                <a:solidFill>
                  <a:srgbClr val="E6D6A8"/>
                </a:solidFill>
                <a:latin typeface="Calibri"/>
              </a:rPr>
              <a:t>CENESAM · Centro de Especialización Ambiental</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51560"/>
          </a:xfrm>
          <a:prstGeom prst="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51560"/>
            <a:ext cx="12191695" cy="28000"/>
          </a:xfrm>
          <a:prstGeom prst="rect">
            <a:avLst/>
          </a:prstGeom>
          <a:solidFill>
            <a:srgbClr val="E6D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457200"/>
          </a:xfrm>
          <a:prstGeom prst="rect">
            <a:avLst/>
          </a:prstGeom>
          <a:noFill/>
        </p:spPr>
        <p:txBody>
          <a:bodyPr wrap="square">
            <a:spAutoFit/>
          </a:bodyPr>
          <a:lstStyle/>
          <a:p>
            <a:pPr algn="l">
              <a:spcAft>
                <a:spcPts val="0"/>
              </a:spcAft>
            </a:pPr>
            <a:r>
              <a:rPr sz="2400" b="1">
                <a:solidFill>
                  <a:srgbClr val="FFFFFF"/>
                </a:solidFill>
                <a:latin typeface="Calibri"/>
              </a:rPr>
              <a:t>Envases y preservacion (2 de 2)</a:t>
            </a:r>
          </a:p>
        </p:txBody>
      </p:sp>
      <p:sp>
        <p:nvSpPr>
          <p:cNvPr id="6" name="TextBox 5"/>
          <p:cNvSpPr txBox="1"/>
          <p:nvPr/>
        </p:nvSpPr>
        <p:spPr>
          <a:xfrm>
            <a:off x="502920" y="621792"/>
            <a:ext cx="11185855" cy="365760"/>
          </a:xfrm>
          <a:prstGeom prst="rect">
            <a:avLst/>
          </a:prstGeom>
          <a:noFill/>
        </p:spPr>
        <p:txBody>
          <a:bodyPr wrap="square">
            <a:spAutoFit/>
          </a:bodyPr>
          <a:lstStyle/>
          <a:p>
            <a:pPr algn="l">
              <a:spcAft>
                <a:spcPts val="0"/>
              </a:spcAft>
            </a:pPr>
            <a:r>
              <a:rPr sz="1200" b="0">
                <a:solidFill>
                  <a:srgbClr val="E6D6A8"/>
                </a:solidFill>
                <a:latin typeface="Calibri"/>
              </a:rPr>
              <a:t>Confirma volumenes con tu laboratorio antes de la campana</a:t>
            </a:r>
          </a:p>
        </p:txBody>
      </p:sp>
      <p:graphicFrame>
        <p:nvGraphicFramePr>
          <p:cNvPr id="7" name="Table 6"/>
          <p:cNvGraphicFramePr>
            <a:graphicFrameLocks noGrp="1"/>
          </p:cNvGraphicFramePr>
          <p:nvPr/>
        </p:nvGraphicFramePr>
        <p:xfrm>
          <a:off x="685800" y="1645920"/>
          <a:ext cx="10789920" cy="2852928"/>
        </p:xfrm>
        <a:graphic>
          <a:graphicData uri="http://schemas.openxmlformats.org/drawingml/2006/table">
            <a:tbl>
              <a:tblPr firstRow="1" bandRow="1">
                <a:tableStyleId>{5C22544A-7EE6-4342-B048-85BDC9FD1C3A}</a:tableStyleId>
              </a:tblPr>
              <a:tblGrid>
                <a:gridCol w="4023360"/>
                <a:gridCol w="6766560"/>
              </a:tblGrid>
              <a:tr h="475488">
                <a:tc>
                  <a:txBody>
                    <a:bodyPr wrap="square"/>
                    <a:lstStyle/>
                    <a:p>
                      <a:r>
                        <a:rPr sz="1200" b="1">
                          <a:solidFill>
                            <a:srgbClr val="FFFFFF"/>
                          </a:solidFill>
                          <a:latin typeface="Calibri"/>
                        </a:rPr>
                        <a:t>Parametro</a:t>
                      </a:r>
                    </a:p>
                  </a:txBody>
                  <a:tcPr marL="109728" marT="45720" anchor="ctr">
                    <a:solidFill>
                      <a:srgbClr val="0E3B2E"/>
                    </a:solidFill>
                  </a:tcPr>
                </a:tc>
                <a:tc>
                  <a:txBody>
                    <a:bodyPr wrap="square"/>
                    <a:lstStyle/>
                    <a:p>
                      <a:r>
                        <a:rPr sz="1200" b="1">
                          <a:solidFill>
                            <a:srgbClr val="FFFFFF"/>
                          </a:solidFill>
                          <a:latin typeface="Calibri"/>
                        </a:rPr>
                        <a:t>Envase y preservacion</a:t>
                      </a:r>
                    </a:p>
                  </a:txBody>
                  <a:tcPr marL="109728" marT="45720" anchor="ctr">
                    <a:solidFill>
                      <a:srgbClr val="0E3B2E"/>
                    </a:solidFill>
                  </a:tcPr>
                </a:tc>
              </a:tr>
              <a:tr h="475488">
                <a:tc>
                  <a:txBody>
                    <a:bodyPr wrap="square"/>
                    <a:lstStyle/>
                    <a:p>
                      <a:r>
                        <a:rPr sz="1100" b="1">
                          <a:solidFill>
                            <a:srgbClr val="0E3B2E"/>
                          </a:solidFill>
                          <a:latin typeface="Calibri"/>
                        </a:rPr>
                        <a:t>Mercurio</a:t>
                      </a:r>
                    </a:p>
                  </a:txBody>
                  <a:tcPr marL="109728" marT="36576" anchor="ctr">
                    <a:solidFill>
                      <a:srgbClr val="F4F8F5"/>
                    </a:solidFill>
                  </a:tcPr>
                </a:tc>
                <a:tc>
                  <a:txBody>
                    <a:bodyPr wrap="square"/>
                    <a:lstStyle/>
                    <a:p>
                      <a:r>
                        <a:rPr sz="1100">
                          <a:solidFill>
                            <a:srgbClr val="222B27"/>
                          </a:solidFill>
                          <a:latin typeface="Calibri"/>
                        </a:rPr>
                        <a:t>Frasco dedicado · HNO3 · &lt;= 6 C · 28 dias</a:t>
                      </a:r>
                    </a:p>
                  </a:txBody>
                  <a:tcPr marL="109728" marT="36576" anchor="ctr">
                    <a:solidFill>
                      <a:srgbClr val="F4F8F5"/>
                    </a:solidFill>
                  </a:tcPr>
                </a:tc>
              </a:tr>
              <a:tr h="475488">
                <a:tc>
                  <a:txBody>
                    <a:bodyPr wrap="square"/>
                    <a:lstStyle/>
                    <a:p>
                      <a:r>
                        <a:rPr sz="1100" b="1">
                          <a:solidFill>
                            <a:srgbClr val="0E3B2E"/>
                          </a:solidFill>
                          <a:latin typeface="Calibri"/>
                        </a:rPr>
                        <a:t>Cianuro WAD</a:t>
                      </a:r>
                    </a:p>
                  </a:txBody>
                  <a:tcPr marL="109728" marT="36576" anchor="ctr">
                    <a:solidFill>
                      <a:srgbClr val="FFFFFF"/>
                    </a:solidFill>
                  </a:tcPr>
                </a:tc>
                <a:tc>
                  <a:txBody>
                    <a:bodyPr wrap="square"/>
                    <a:lstStyle/>
                    <a:p>
                      <a:r>
                        <a:rPr sz="1100">
                          <a:solidFill>
                            <a:srgbClr val="222B27"/>
                          </a:solidFill>
                          <a:latin typeface="Calibri"/>
                        </a:rPr>
                        <a:t>NaOH a pH &gt; 12 · &lt;= 6 C, oscuridad · 14 dias</a:t>
                      </a:r>
                    </a:p>
                  </a:txBody>
                  <a:tcPr marL="109728" marT="36576" anchor="ctr">
                    <a:solidFill>
                      <a:srgbClr val="FFFFFF"/>
                    </a:solidFill>
                  </a:tcPr>
                </a:tc>
              </a:tr>
              <a:tr h="475488">
                <a:tc>
                  <a:txBody>
                    <a:bodyPr wrap="square"/>
                    <a:lstStyle/>
                    <a:p>
                      <a:r>
                        <a:rPr sz="1100" b="1">
                          <a:solidFill>
                            <a:srgbClr val="0E3B2E"/>
                          </a:solidFill>
                          <a:latin typeface="Calibri"/>
                        </a:rPr>
                        <a:t>Coliformes</a:t>
                      </a:r>
                    </a:p>
                  </a:txBody>
                  <a:tcPr marL="109728" marT="36576" anchor="ctr">
                    <a:solidFill>
                      <a:srgbClr val="F4F8F5"/>
                    </a:solidFill>
                  </a:tcPr>
                </a:tc>
                <a:tc>
                  <a:txBody>
                    <a:bodyPr wrap="square"/>
                    <a:lstStyle/>
                    <a:p>
                      <a:r>
                        <a:rPr sz="1100">
                          <a:solidFill>
                            <a:srgbClr val="222B27"/>
                          </a:solidFill>
                          <a:latin typeface="Calibri"/>
                        </a:rPr>
                        <a:t>ESTERIL · &lt; 10 C · MAXIMO 8 HORAS</a:t>
                      </a:r>
                    </a:p>
                  </a:txBody>
                  <a:tcPr marL="109728" marT="36576" anchor="ctr">
                    <a:solidFill>
                      <a:srgbClr val="F4F8F5"/>
                    </a:solidFill>
                  </a:tcPr>
                </a:tc>
              </a:tr>
              <a:tr h="475488">
                <a:tc>
                  <a:txBody>
                    <a:bodyPr wrap="square"/>
                    <a:lstStyle/>
                    <a:p>
                      <a:r>
                        <a:rPr sz="1100" b="1">
                          <a:solidFill>
                            <a:srgbClr val="0E3B2E"/>
                          </a:solidFill>
                          <a:latin typeface="Calibri"/>
                        </a:rPr>
                        <a:t>Volatiles</a:t>
                      </a:r>
                    </a:p>
                  </a:txBody>
                  <a:tcPr marL="109728" marT="36576" anchor="ctr">
                    <a:solidFill>
                      <a:srgbClr val="FFFFFF"/>
                    </a:solidFill>
                  </a:tcPr>
                </a:tc>
                <a:tc>
                  <a:txBody>
                    <a:bodyPr wrap="square"/>
                    <a:lstStyle/>
                    <a:p>
                      <a:r>
                        <a:rPr sz="1100">
                          <a:solidFill>
                            <a:srgbClr val="222B27"/>
                          </a:solidFill>
                          <a:latin typeface="Calibri"/>
                        </a:rPr>
                        <a:t>Vial de vidrio · HCl · SIN ESPACIO DE CABEZA · 14 dias</a:t>
                      </a:r>
                    </a:p>
                  </a:txBody>
                  <a:tcPr marL="109728" marT="36576" anchor="ctr">
                    <a:solidFill>
                      <a:srgbClr val="FFFFFF"/>
                    </a:solidFill>
                  </a:tcPr>
                </a:tc>
              </a:tr>
              <a:tr h="475488">
                <a:tc>
                  <a:txBody>
                    <a:bodyPr wrap="square"/>
                    <a:lstStyle/>
                    <a:p>
                      <a:r>
                        <a:rPr sz="1100" b="1">
                          <a:solidFill>
                            <a:srgbClr val="0E3B2E"/>
                          </a:solidFill>
                          <a:latin typeface="Calibri"/>
                        </a:rPr>
                        <a:t>Nitratos y nitritos</a:t>
                      </a:r>
                    </a:p>
                  </a:txBody>
                  <a:tcPr marL="109728" marT="36576" anchor="ctr">
                    <a:solidFill>
                      <a:srgbClr val="F4F8F5"/>
                    </a:solidFill>
                  </a:tcPr>
                </a:tc>
                <a:tc>
                  <a:txBody>
                    <a:bodyPr wrap="square"/>
                    <a:lstStyle/>
                    <a:p>
                      <a:r>
                        <a:rPr sz="1100">
                          <a:solidFill>
                            <a:srgbClr val="222B27"/>
                          </a:solidFill>
                          <a:latin typeface="Calibri"/>
                        </a:rPr>
                        <a:t>Plastico · sin preservante · &lt;= 6 C · 48 h</a:t>
                      </a:r>
                    </a:p>
                  </a:txBody>
                  <a:tcPr marL="109728" marT="36576" anchor="ctr">
                    <a:solidFill>
                      <a:srgbClr val="F4F8F5"/>
                    </a:solidFill>
                  </a:tcPr>
                </a:tc>
              </a:tr>
            </a:tbl>
          </a:graphicData>
        </a:graphic>
      </p:graphicFrame>
      <p:sp>
        <p:nvSpPr>
          <p:cNvPr id="8" name="TextBox 7"/>
          <p:cNvSpPr txBox="1"/>
          <p:nvPr/>
        </p:nvSpPr>
        <p:spPr>
          <a:xfrm>
            <a:off x="502920" y="6473952"/>
            <a:ext cx="11185855" cy="274320"/>
          </a:xfrm>
          <a:prstGeom prst="rect">
            <a:avLst/>
          </a:prstGeom>
          <a:noFill/>
        </p:spPr>
        <p:txBody>
          <a:bodyPr wrap="none">
            <a:spAutoFit/>
          </a:bodyPr>
          <a:lstStyle/>
          <a:p>
            <a:r>
              <a:rPr sz="800">
                <a:solidFill>
                  <a:srgbClr val="8C9A93"/>
                </a:solidFill>
                <a:latin typeface="Calibri"/>
              </a:rPr>
              <a:t>CENESAM · Monitoreo de la Calidad Ambiental · Módulo 1</a:t>
            </a:r>
          </a:p>
        </p:txBody>
      </p:sp>
      <p:sp>
        <p:nvSpPr>
          <p:cNvPr id="9" name="TextBox 8"/>
          <p:cNvSpPr txBox="1"/>
          <p:nvPr/>
        </p:nvSpPr>
        <p:spPr>
          <a:xfrm>
            <a:off x="11368735" y="6473952"/>
            <a:ext cx="457200" cy="274320"/>
          </a:xfrm>
          <a:prstGeom prst="rect">
            <a:avLst/>
          </a:prstGeom>
          <a:noFill/>
        </p:spPr>
        <p:txBody>
          <a:bodyPr wrap="none">
            <a:spAutoFit/>
          </a:bodyPr>
          <a:lstStyle/>
          <a:p>
            <a:pPr algn="r"/>
            <a:r>
              <a:rPr sz="900" b="1">
                <a:solidFill>
                  <a:srgbClr val="0E3B2E"/>
                </a:solidFill>
                <a:latin typeface="Calibri"/>
              </a:rPr>
              <a:t>9</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51560"/>
          </a:xfrm>
          <a:prstGeom prst="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51560"/>
            <a:ext cx="12191695" cy="28000"/>
          </a:xfrm>
          <a:prstGeom prst="rect">
            <a:avLst/>
          </a:prstGeom>
          <a:solidFill>
            <a:srgbClr val="E6D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457200"/>
          </a:xfrm>
          <a:prstGeom prst="rect">
            <a:avLst/>
          </a:prstGeom>
          <a:noFill/>
        </p:spPr>
        <p:txBody>
          <a:bodyPr wrap="square">
            <a:spAutoFit/>
          </a:bodyPr>
          <a:lstStyle/>
          <a:p>
            <a:pPr algn="l">
              <a:spcAft>
                <a:spcPts val="0"/>
              </a:spcAft>
            </a:pPr>
            <a:r>
              <a:rPr sz="2400" b="1">
                <a:solidFill>
                  <a:srgbClr val="FFFFFF"/>
                </a:solidFill>
                <a:latin typeface="Calibri"/>
              </a:rPr>
              <a:t>Dos cifras que corrigen bibliografia antigua</a:t>
            </a:r>
          </a:p>
        </p:txBody>
      </p:sp>
      <p:sp>
        <p:nvSpPr>
          <p:cNvPr id="6" name="Rounded Rectangle 5"/>
          <p:cNvSpPr/>
          <p:nvPr/>
        </p:nvSpPr>
        <p:spPr>
          <a:xfrm>
            <a:off x="731520" y="1828800"/>
            <a:ext cx="10698480" cy="1691640"/>
          </a:xfrm>
          <a:prstGeom prst="round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lIns="411480" rIns="411480" wrap="square"/>
          <a:lstStyle/>
          <a:p>
            <a:pPr algn="ctr"/>
            <a:r>
              <a:rPr sz="1900" b="1">
                <a:solidFill>
                  <a:srgbClr val="FFFFFF"/>
                </a:solidFill>
                <a:latin typeface="Calibri"/>
              </a:rPr>
              <a:t>EPA exige &lt;= 6 C, valor que SUSTITUYE EXPRESAMENTE al "4 C" de los metodos viejos que aun circulan en manuales. Y la microbiologia va a &lt; 10 C con un maximo de 8 HORAS, no 24.</a:t>
            </a:r>
          </a:p>
        </p:txBody>
      </p:sp>
      <p:sp>
        <p:nvSpPr>
          <p:cNvPr id="7" name="TextBox 6"/>
          <p:cNvSpPr txBox="1"/>
          <p:nvPr/>
        </p:nvSpPr>
        <p:spPr>
          <a:xfrm>
            <a:off x="914400" y="3886200"/>
            <a:ext cx="10332720" cy="1645920"/>
          </a:xfrm>
          <a:prstGeom prst="rect">
            <a:avLst/>
          </a:prstGeom>
          <a:noFill/>
        </p:spPr>
        <p:txBody>
          <a:bodyPr wrap="square">
            <a:spAutoFit/>
          </a:bodyPr>
          <a:lstStyle/>
          <a:p>
            <a:pPr>
              <a:spcAft>
                <a:spcPts val="400"/>
              </a:spcAft>
            </a:pPr>
            <a:r>
              <a:rPr sz="1500">
                <a:solidFill>
                  <a:srgbClr val="222B27"/>
                </a:solidFill>
                <a:latin typeface="Calibri"/>
              </a:rPr>
              <a:t>Si el traslado es mas largo, ese resultado no es defendible</a:t>
            </a:r>
          </a:p>
        </p:txBody>
      </p:sp>
      <p:sp>
        <p:nvSpPr>
          <p:cNvPr id="8" name="TextBox 7"/>
          <p:cNvSpPr txBox="1"/>
          <p:nvPr/>
        </p:nvSpPr>
        <p:spPr>
          <a:xfrm>
            <a:off x="502920" y="6473952"/>
            <a:ext cx="11185855" cy="274320"/>
          </a:xfrm>
          <a:prstGeom prst="rect">
            <a:avLst/>
          </a:prstGeom>
          <a:noFill/>
        </p:spPr>
        <p:txBody>
          <a:bodyPr wrap="none">
            <a:spAutoFit/>
          </a:bodyPr>
          <a:lstStyle/>
          <a:p>
            <a:r>
              <a:rPr sz="800">
                <a:solidFill>
                  <a:srgbClr val="8C9A93"/>
                </a:solidFill>
                <a:latin typeface="Calibri"/>
              </a:rPr>
              <a:t>CENESAM · Monitoreo de la Calidad Ambiental · Módulo 1</a:t>
            </a:r>
          </a:p>
        </p:txBody>
      </p:sp>
      <p:sp>
        <p:nvSpPr>
          <p:cNvPr id="9" name="TextBox 8"/>
          <p:cNvSpPr txBox="1"/>
          <p:nvPr/>
        </p:nvSpPr>
        <p:spPr>
          <a:xfrm>
            <a:off x="11368735" y="6473952"/>
            <a:ext cx="457200" cy="274320"/>
          </a:xfrm>
          <a:prstGeom prst="rect">
            <a:avLst/>
          </a:prstGeom>
          <a:noFill/>
        </p:spPr>
        <p:txBody>
          <a:bodyPr wrap="none">
            <a:spAutoFit/>
          </a:bodyPr>
          <a:lstStyle/>
          <a:p>
            <a:pPr algn="r"/>
            <a:r>
              <a:rPr sz="900" b="1">
                <a:solidFill>
                  <a:srgbClr val="0E3B2E"/>
                </a:solidFill>
                <a:latin typeface="Calibri"/>
              </a:rPr>
              <a:t>10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51560"/>
          </a:xfrm>
          <a:prstGeom prst="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51560"/>
            <a:ext cx="12191695" cy="28000"/>
          </a:xfrm>
          <a:prstGeom prst="rect">
            <a:avLst/>
          </a:prstGeom>
          <a:solidFill>
            <a:srgbClr val="E6D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457200"/>
          </a:xfrm>
          <a:prstGeom prst="rect">
            <a:avLst/>
          </a:prstGeom>
          <a:noFill/>
        </p:spPr>
        <p:txBody>
          <a:bodyPr wrap="square">
            <a:spAutoFit/>
          </a:bodyPr>
          <a:lstStyle/>
          <a:p>
            <a:pPr algn="l">
              <a:spcAft>
                <a:spcPts val="0"/>
              </a:spcAft>
            </a:pPr>
            <a:r>
              <a:rPr sz="2400" b="1">
                <a:solidFill>
                  <a:srgbClr val="FFFFFF"/>
                </a:solidFill>
                <a:latin typeface="Calibri"/>
              </a:rPr>
              <a:t>Orden de llenado de los frascos</a:t>
            </a:r>
          </a:p>
        </p:txBody>
      </p:sp>
      <p:sp>
        <p:nvSpPr>
          <p:cNvPr id="6" name="Oval 5"/>
          <p:cNvSpPr/>
          <p:nvPr/>
        </p:nvSpPr>
        <p:spPr>
          <a:xfrm>
            <a:off x="731520" y="1709928"/>
            <a:ext cx="118872" cy="118872"/>
          </a:xfrm>
          <a:prstGeom prst="ellipse">
            <a:avLst/>
          </a:prstGeom>
          <a:solidFill>
            <a:srgbClr val="3F8F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51560" y="1600200"/>
            <a:ext cx="10424160" cy="731520"/>
          </a:xfrm>
          <a:prstGeom prst="rect">
            <a:avLst/>
          </a:prstGeom>
          <a:noFill/>
        </p:spPr>
        <p:txBody>
          <a:bodyPr wrap="square">
            <a:spAutoFit/>
          </a:bodyPr>
          <a:lstStyle/>
          <a:p>
            <a:pPr algn="l">
              <a:spcAft>
                <a:spcPts val="0"/>
              </a:spcAft>
            </a:pPr>
            <a:r>
              <a:rPr sz="1500" b="0">
                <a:solidFill>
                  <a:srgbClr val="222B27"/>
                </a:solidFill>
                <a:latin typeface="Calibri"/>
              </a:rPr>
              <a:t>Primero los que no admiten agitacion: volatiles y oxigeno disuelto</a:t>
            </a:r>
          </a:p>
        </p:txBody>
      </p:sp>
      <p:sp>
        <p:nvSpPr>
          <p:cNvPr id="8" name="Oval 7"/>
          <p:cNvSpPr/>
          <p:nvPr/>
        </p:nvSpPr>
        <p:spPr>
          <a:xfrm>
            <a:off x="731520" y="2551176"/>
            <a:ext cx="118872" cy="118872"/>
          </a:xfrm>
          <a:prstGeom prst="ellipse">
            <a:avLst/>
          </a:prstGeom>
          <a:solidFill>
            <a:srgbClr val="3F8F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51560" y="2441448"/>
            <a:ext cx="10424160" cy="731520"/>
          </a:xfrm>
          <a:prstGeom prst="rect">
            <a:avLst/>
          </a:prstGeom>
          <a:noFill/>
        </p:spPr>
        <p:txBody>
          <a:bodyPr wrap="square">
            <a:spAutoFit/>
          </a:bodyPr>
          <a:lstStyle/>
          <a:p>
            <a:pPr algn="l">
              <a:spcAft>
                <a:spcPts val="0"/>
              </a:spcAft>
            </a:pPr>
            <a:r>
              <a:rPr sz="1500" b="0">
                <a:solidFill>
                  <a:srgbClr val="222B27"/>
                </a:solidFill>
                <a:latin typeface="Calibri"/>
              </a:rPr>
              <a:t>Los frascos con preservante NO se enjuagan con la muestra</a:t>
            </a:r>
          </a:p>
        </p:txBody>
      </p:sp>
      <p:sp>
        <p:nvSpPr>
          <p:cNvPr id="10" name="Oval 9"/>
          <p:cNvSpPr/>
          <p:nvPr/>
        </p:nvSpPr>
        <p:spPr>
          <a:xfrm>
            <a:off x="731520" y="3392424"/>
            <a:ext cx="118872" cy="118872"/>
          </a:xfrm>
          <a:prstGeom prst="ellipse">
            <a:avLst/>
          </a:prstGeom>
          <a:solidFill>
            <a:srgbClr val="3F8F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51560" y="3282696"/>
            <a:ext cx="10424160" cy="731520"/>
          </a:xfrm>
          <a:prstGeom prst="rect">
            <a:avLst/>
          </a:prstGeom>
          <a:noFill/>
        </p:spPr>
        <p:txBody>
          <a:bodyPr wrap="square">
            <a:spAutoFit/>
          </a:bodyPr>
          <a:lstStyle/>
          <a:p>
            <a:pPr algn="l">
              <a:spcAft>
                <a:spcPts val="0"/>
              </a:spcAft>
            </a:pPr>
            <a:r>
              <a:rPr sz="1500" b="0">
                <a:solidFill>
                  <a:srgbClr val="222B27"/>
                </a:solidFill>
                <a:latin typeface="Calibri"/>
              </a:rPr>
              <a:t>Etiquetado inmediato, antes de guardar el frasco, no al final de la jornada</a:t>
            </a:r>
          </a:p>
        </p:txBody>
      </p:sp>
      <p:sp>
        <p:nvSpPr>
          <p:cNvPr id="12" name="Oval 11"/>
          <p:cNvSpPr/>
          <p:nvPr/>
        </p:nvSpPr>
        <p:spPr>
          <a:xfrm>
            <a:off x="731520" y="4233672"/>
            <a:ext cx="118872" cy="118872"/>
          </a:xfrm>
          <a:prstGeom prst="ellipse">
            <a:avLst/>
          </a:prstGeom>
          <a:solidFill>
            <a:srgbClr val="3F8F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051560" y="4123944"/>
            <a:ext cx="10424160" cy="731520"/>
          </a:xfrm>
          <a:prstGeom prst="rect">
            <a:avLst/>
          </a:prstGeom>
          <a:noFill/>
        </p:spPr>
        <p:txBody>
          <a:bodyPr wrap="square">
            <a:spAutoFit/>
          </a:bodyPr>
          <a:lstStyle/>
          <a:p>
            <a:pPr algn="l">
              <a:spcAft>
                <a:spcPts val="0"/>
              </a:spcAft>
            </a:pPr>
            <a:r>
              <a:rPr sz="1500" b="0">
                <a:solidFill>
                  <a:srgbClr val="222B27"/>
                </a:solidFill>
                <a:latin typeface="Calibri"/>
              </a:rPr>
              <a:t>Refrigeracion inmediata, sin contacto directo del hielo con la etiqueta</a:t>
            </a:r>
          </a:p>
        </p:txBody>
      </p:sp>
      <p:sp>
        <p:nvSpPr>
          <p:cNvPr id="14" name="TextBox 13"/>
          <p:cNvSpPr txBox="1"/>
          <p:nvPr/>
        </p:nvSpPr>
        <p:spPr>
          <a:xfrm>
            <a:off x="502920" y="6473952"/>
            <a:ext cx="11185855" cy="274320"/>
          </a:xfrm>
          <a:prstGeom prst="rect">
            <a:avLst/>
          </a:prstGeom>
          <a:noFill/>
        </p:spPr>
        <p:txBody>
          <a:bodyPr wrap="none">
            <a:spAutoFit/>
          </a:bodyPr>
          <a:lstStyle/>
          <a:p>
            <a:r>
              <a:rPr sz="800">
                <a:solidFill>
                  <a:srgbClr val="8C9A93"/>
                </a:solidFill>
                <a:latin typeface="Calibri"/>
              </a:rPr>
              <a:t>CENESAM · Monitoreo de la Calidad Ambiental · Módulo 1</a:t>
            </a:r>
          </a:p>
        </p:txBody>
      </p:sp>
      <p:sp>
        <p:nvSpPr>
          <p:cNvPr id="15" name="TextBox 14"/>
          <p:cNvSpPr txBox="1"/>
          <p:nvPr/>
        </p:nvSpPr>
        <p:spPr>
          <a:xfrm>
            <a:off x="11368735" y="6473952"/>
            <a:ext cx="457200" cy="274320"/>
          </a:xfrm>
          <a:prstGeom prst="rect">
            <a:avLst/>
          </a:prstGeom>
          <a:noFill/>
        </p:spPr>
        <p:txBody>
          <a:bodyPr wrap="none">
            <a:spAutoFit/>
          </a:bodyPr>
          <a:lstStyle/>
          <a:p>
            <a:pPr algn="r"/>
            <a:r>
              <a:rPr sz="900" b="1">
                <a:solidFill>
                  <a:srgbClr val="0E3B2E"/>
                </a:solidFill>
                <a:latin typeface="Calibri"/>
              </a:rPr>
              <a:t>11</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51560"/>
          </a:xfrm>
          <a:prstGeom prst="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51560"/>
            <a:ext cx="12191695" cy="28000"/>
          </a:xfrm>
          <a:prstGeom prst="rect">
            <a:avLst/>
          </a:prstGeom>
          <a:solidFill>
            <a:srgbClr val="E6D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457200"/>
          </a:xfrm>
          <a:prstGeom prst="rect">
            <a:avLst/>
          </a:prstGeom>
          <a:noFill/>
        </p:spPr>
        <p:txBody>
          <a:bodyPr wrap="square">
            <a:spAutoFit/>
          </a:bodyPr>
          <a:lstStyle/>
          <a:p>
            <a:pPr algn="l">
              <a:spcAft>
                <a:spcPts val="0"/>
              </a:spcAft>
            </a:pPr>
            <a:r>
              <a:rPr sz="2400" b="1">
                <a:solidFill>
                  <a:srgbClr val="FFFFFF"/>
                </a:solidFill>
                <a:latin typeface="Calibri"/>
              </a:rPr>
              <a:t>Criterios para ubicar cada estacion</a:t>
            </a:r>
          </a:p>
        </p:txBody>
      </p:sp>
      <p:sp>
        <p:nvSpPr>
          <p:cNvPr id="6" name="TextBox 5"/>
          <p:cNvSpPr txBox="1"/>
          <p:nvPr/>
        </p:nvSpPr>
        <p:spPr>
          <a:xfrm>
            <a:off x="502920" y="621792"/>
            <a:ext cx="11185855" cy="365760"/>
          </a:xfrm>
          <a:prstGeom prst="rect">
            <a:avLst/>
          </a:prstGeom>
          <a:noFill/>
        </p:spPr>
        <p:txBody>
          <a:bodyPr wrap="square">
            <a:spAutoFit/>
          </a:bodyPr>
          <a:lstStyle/>
          <a:p>
            <a:pPr algn="l">
              <a:spcAft>
                <a:spcPts val="0"/>
              </a:spcAft>
            </a:pPr>
            <a:r>
              <a:rPr sz="1200" b="0">
                <a:solidFill>
                  <a:srgbClr val="E6D6A8"/>
                </a:solidFill>
                <a:latin typeface="Calibri"/>
              </a:rPr>
              <a:t>La red debe permitir atribuir, no solo describir</a:t>
            </a:r>
          </a:p>
        </p:txBody>
      </p:sp>
      <p:graphicFrame>
        <p:nvGraphicFramePr>
          <p:cNvPr id="7" name="Table 6"/>
          <p:cNvGraphicFramePr>
            <a:graphicFrameLocks noGrp="1"/>
          </p:cNvGraphicFramePr>
          <p:nvPr/>
        </p:nvGraphicFramePr>
        <p:xfrm>
          <a:off x="685800" y="1645920"/>
          <a:ext cx="10789920" cy="2852928"/>
        </p:xfrm>
        <a:graphic>
          <a:graphicData uri="http://schemas.openxmlformats.org/drawingml/2006/table">
            <a:tbl>
              <a:tblPr firstRow="1" bandRow="1">
                <a:tableStyleId>{5C22544A-7EE6-4342-B048-85BDC9FD1C3A}</a:tableStyleId>
              </a:tblPr>
              <a:tblGrid>
                <a:gridCol w="4023360"/>
                <a:gridCol w="6766560"/>
              </a:tblGrid>
              <a:tr h="475488">
                <a:tc>
                  <a:txBody>
                    <a:bodyPr wrap="square"/>
                    <a:lstStyle/>
                    <a:p>
                      <a:r>
                        <a:rPr sz="1200" b="1">
                          <a:solidFill>
                            <a:srgbClr val="FFFFFF"/>
                          </a:solidFill>
                          <a:latin typeface="Calibri"/>
                        </a:rPr>
                        <a:t>Estacion</a:t>
                      </a:r>
                    </a:p>
                  </a:txBody>
                  <a:tcPr marL="109728" marT="45720" anchor="ctr">
                    <a:solidFill>
                      <a:srgbClr val="0E3B2E"/>
                    </a:solidFill>
                  </a:tcPr>
                </a:tc>
                <a:tc>
                  <a:txBody>
                    <a:bodyPr wrap="square"/>
                    <a:lstStyle/>
                    <a:p>
                      <a:r>
                        <a:rPr sz="1200" b="1">
                          <a:solidFill>
                            <a:srgbClr val="FFFFFF"/>
                          </a:solidFill>
                          <a:latin typeface="Calibri"/>
                        </a:rPr>
                        <a:t>Donde y para que</a:t>
                      </a:r>
                    </a:p>
                  </a:txBody>
                  <a:tcPr marL="109728" marT="45720" anchor="ctr">
                    <a:solidFill>
                      <a:srgbClr val="0E3B2E"/>
                    </a:solidFill>
                  </a:tcPr>
                </a:tc>
              </a:tr>
              <a:tr h="475488">
                <a:tc>
                  <a:txBody>
                    <a:bodyPr wrap="square"/>
                    <a:lstStyle/>
                    <a:p>
                      <a:r>
                        <a:rPr sz="1100" b="1">
                          <a:solidFill>
                            <a:srgbClr val="0E3B2E"/>
                          </a:solidFill>
                          <a:latin typeface="Calibri"/>
                        </a:rPr>
                        <a:t>Control</a:t>
                      </a:r>
                    </a:p>
                  </a:txBody>
                  <a:tcPr marL="109728" marT="36576" anchor="ctr">
                    <a:solidFill>
                      <a:srgbClr val="F4F8F5"/>
                    </a:solidFill>
                  </a:tcPr>
                </a:tc>
                <a:tc>
                  <a:txBody>
                    <a:bodyPr wrap="square"/>
                    <a:lstStyle/>
                    <a:p>
                      <a:r>
                        <a:rPr sz="1100">
                          <a:solidFill>
                            <a:srgbClr val="222B27"/>
                          </a:solidFill>
                          <a:latin typeface="Calibri"/>
                        </a:rPr>
                        <a:t>Aguas arriba, fuera de influencia: la referencia del tramo</a:t>
                      </a:r>
                    </a:p>
                  </a:txBody>
                  <a:tcPr marL="109728" marT="36576" anchor="ctr">
                    <a:solidFill>
                      <a:srgbClr val="F4F8F5"/>
                    </a:solidFill>
                  </a:tcPr>
                </a:tc>
              </a:tr>
              <a:tr h="475488">
                <a:tc>
                  <a:txBody>
                    <a:bodyPr wrap="square"/>
                    <a:lstStyle/>
                    <a:p>
                      <a:r>
                        <a:rPr sz="1100" b="1">
                          <a:solidFill>
                            <a:srgbClr val="0E3B2E"/>
                          </a:solidFill>
                          <a:latin typeface="Calibri"/>
                        </a:rPr>
                        <a:t>Influencia</a:t>
                      </a:r>
                    </a:p>
                  </a:txBody>
                  <a:tcPr marL="109728" marT="36576" anchor="ctr">
                    <a:solidFill>
                      <a:srgbClr val="FFFFFF"/>
                    </a:solidFill>
                  </a:tcPr>
                </a:tc>
                <a:tc>
                  <a:txBody>
                    <a:bodyPr wrap="square"/>
                    <a:lstStyle/>
                    <a:p>
                      <a:r>
                        <a:rPr sz="1100">
                          <a:solidFill>
                            <a:srgbClr val="222B27"/>
                          </a:solidFill>
                          <a:latin typeface="Calibri"/>
                        </a:rPr>
                        <a:t>Aguas abajo, FUERA de la zona de mezcla</a:t>
                      </a:r>
                    </a:p>
                  </a:txBody>
                  <a:tcPr marL="109728" marT="36576" anchor="ctr">
                    <a:solidFill>
                      <a:srgbClr val="FFFFFF"/>
                    </a:solidFill>
                  </a:tcPr>
                </a:tc>
              </a:tr>
              <a:tr h="475488">
                <a:tc>
                  <a:txBody>
                    <a:bodyPr wrap="square"/>
                    <a:lstStyle/>
                    <a:p>
                      <a:r>
                        <a:rPr sz="1100" b="1">
                          <a:solidFill>
                            <a:srgbClr val="0E3B2E"/>
                          </a:solidFill>
                          <a:latin typeface="Calibri"/>
                        </a:rPr>
                        <a:t>Tributarios</a:t>
                      </a:r>
                    </a:p>
                  </a:txBody>
                  <a:tcPr marL="109728" marT="36576" anchor="ctr">
                    <a:solidFill>
                      <a:srgbClr val="F4F8F5"/>
                    </a:solidFill>
                  </a:tcPr>
                </a:tc>
                <a:tc>
                  <a:txBody>
                    <a:bodyPr wrap="square"/>
                    <a:lstStyle/>
                    <a:p>
                      <a:r>
                        <a:rPr sz="1100">
                          <a:solidFill>
                            <a:srgbClr val="222B27"/>
                          </a:solidFill>
                          <a:latin typeface="Calibri"/>
                        </a:rPr>
                        <a:t>En la desembocadura, antes de unirse al cauce</a:t>
                      </a:r>
                    </a:p>
                  </a:txBody>
                  <a:tcPr marL="109728" marT="36576" anchor="ctr">
                    <a:solidFill>
                      <a:srgbClr val="F4F8F5"/>
                    </a:solidFill>
                  </a:tcPr>
                </a:tc>
              </a:tr>
              <a:tr h="475488">
                <a:tc>
                  <a:txBody>
                    <a:bodyPr wrap="square"/>
                    <a:lstStyle/>
                    <a:p>
                      <a:r>
                        <a:rPr sz="1100" b="1">
                          <a:solidFill>
                            <a:srgbClr val="0E3B2E"/>
                          </a:solidFill>
                          <a:latin typeface="Calibri"/>
                        </a:rPr>
                        <a:t>Captaciones</a:t>
                      </a:r>
                    </a:p>
                  </a:txBody>
                  <a:tcPr marL="109728" marT="36576" anchor="ctr">
                    <a:solidFill>
                      <a:srgbClr val="FFFFFF"/>
                    </a:solidFill>
                  </a:tcPr>
                </a:tc>
                <a:tc>
                  <a:txBody>
                    <a:bodyPr wrap="square"/>
                    <a:lstStyle/>
                    <a:p>
                      <a:r>
                        <a:rPr sz="1100">
                          <a:solidFill>
                            <a:srgbClr val="222B27"/>
                          </a:solidFill>
                          <a:latin typeface="Calibri"/>
                        </a:rPr>
                        <a:t>Antes del punto de uso: la calidad que recibe el usuario</a:t>
                      </a:r>
                    </a:p>
                  </a:txBody>
                  <a:tcPr marL="109728" marT="36576" anchor="ctr">
                    <a:solidFill>
                      <a:srgbClr val="FFFFFF"/>
                    </a:solidFill>
                  </a:tcPr>
                </a:tc>
              </a:tr>
              <a:tr h="475488">
                <a:tc>
                  <a:txBody>
                    <a:bodyPr wrap="square"/>
                    <a:lstStyle/>
                    <a:p>
                      <a:r>
                        <a:rPr sz="1100" b="1">
                          <a:solidFill>
                            <a:srgbClr val="0E3B2E"/>
                          </a:solidFill>
                          <a:latin typeface="Calibri"/>
                        </a:rPr>
                        <a:t>Comparabilidad</a:t>
                      </a:r>
                    </a:p>
                  </a:txBody>
                  <a:tcPr marL="109728" marT="36576" anchor="ctr">
                    <a:solidFill>
                      <a:srgbClr val="F4F8F5"/>
                    </a:solidFill>
                  </a:tcPr>
                </a:tc>
                <a:tc>
                  <a:txBody>
                    <a:bodyPr wrap="square"/>
                    <a:lstStyle/>
                    <a:p>
                      <a:r>
                        <a:rPr sz="1100">
                          <a:solidFill>
                            <a:srgbClr val="222B27"/>
                          </a:solidFill>
                          <a:latin typeface="Calibri"/>
                        </a:rPr>
                        <a:t>Mismo tipo de flujo, sustrato y profundidad</a:t>
                      </a:r>
                    </a:p>
                  </a:txBody>
                  <a:tcPr marL="109728" marT="36576" anchor="ctr">
                    <a:solidFill>
                      <a:srgbClr val="F4F8F5"/>
                    </a:solidFill>
                  </a:tcPr>
                </a:tc>
              </a:tr>
            </a:tbl>
          </a:graphicData>
        </a:graphic>
      </p:graphicFrame>
      <p:sp>
        <p:nvSpPr>
          <p:cNvPr id="8" name="TextBox 7"/>
          <p:cNvSpPr txBox="1"/>
          <p:nvPr/>
        </p:nvSpPr>
        <p:spPr>
          <a:xfrm>
            <a:off x="502920" y="6473952"/>
            <a:ext cx="11185855" cy="274320"/>
          </a:xfrm>
          <a:prstGeom prst="rect">
            <a:avLst/>
          </a:prstGeom>
          <a:noFill/>
        </p:spPr>
        <p:txBody>
          <a:bodyPr wrap="none">
            <a:spAutoFit/>
          </a:bodyPr>
          <a:lstStyle/>
          <a:p>
            <a:r>
              <a:rPr sz="800">
                <a:solidFill>
                  <a:srgbClr val="8C9A93"/>
                </a:solidFill>
                <a:latin typeface="Calibri"/>
              </a:rPr>
              <a:t>CENESAM · Monitoreo de la Calidad Ambiental · Módulo 1</a:t>
            </a:r>
          </a:p>
        </p:txBody>
      </p:sp>
      <p:sp>
        <p:nvSpPr>
          <p:cNvPr id="9" name="TextBox 8"/>
          <p:cNvSpPr txBox="1"/>
          <p:nvPr/>
        </p:nvSpPr>
        <p:spPr>
          <a:xfrm>
            <a:off x="11368735" y="6473952"/>
            <a:ext cx="457200" cy="274320"/>
          </a:xfrm>
          <a:prstGeom prst="rect">
            <a:avLst/>
          </a:prstGeom>
          <a:noFill/>
        </p:spPr>
        <p:txBody>
          <a:bodyPr wrap="none">
            <a:spAutoFit/>
          </a:bodyPr>
          <a:lstStyle/>
          <a:p>
            <a:pPr algn="r"/>
            <a:r>
              <a:rPr sz="900" b="1">
                <a:solidFill>
                  <a:srgbClr val="0E3B2E"/>
                </a:solidFill>
                <a:latin typeface="Calibri"/>
              </a:rPr>
              <a:t>12</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51560"/>
          </a:xfrm>
          <a:prstGeom prst="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51560"/>
            <a:ext cx="12191695" cy="28000"/>
          </a:xfrm>
          <a:prstGeom prst="rect">
            <a:avLst/>
          </a:prstGeom>
          <a:solidFill>
            <a:srgbClr val="E6D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457200"/>
          </a:xfrm>
          <a:prstGeom prst="rect">
            <a:avLst/>
          </a:prstGeom>
          <a:noFill/>
        </p:spPr>
        <p:txBody>
          <a:bodyPr wrap="square">
            <a:spAutoFit/>
          </a:bodyPr>
          <a:lstStyle/>
          <a:p>
            <a:pPr algn="l">
              <a:spcAft>
                <a:spcPts val="0"/>
              </a:spcAft>
            </a:pPr>
            <a:r>
              <a:rPr sz="2400" b="1">
                <a:solidFill>
                  <a:srgbClr val="FFFFFF"/>
                </a:solidFill>
                <a:latin typeface="Calibri"/>
              </a:rPr>
              <a:t>La zona de mezcla</a:t>
            </a:r>
          </a:p>
        </p:txBody>
      </p:sp>
      <p:sp>
        <p:nvSpPr>
          <p:cNvPr id="6" name="Rounded Rectangle 5"/>
          <p:cNvSpPr/>
          <p:nvPr/>
        </p:nvSpPr>
        <p:spPr>
          <a:xfrm>
            <a:off x="731520" y="1828800"/>
            <a:ext cx="10698480" cy="1691640"/>
          </a:xfrm>
          <a:prstGeom prst="round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lIns="411480" rIns="411480" wrap="square"/>
          <a:lstStyle/>
          <a:p>
            <a:pPr algn="ctr"/>
            <a:r>
              <a:rPr sz="1900" b="1">
                <a:solidFill>
                  <a:srgbClr val="FFFFFF"/>
                </a:solidFill>
                <a:latin typeface="Calibri"/>
              </a:rPr>
              <a:t>Una descarga no se homogeneiza al instante: hay un tramo donde el efluente y el rio circulan como dos masas distintas. Muestrear ahi da un resultado que no representa ni al efluente ni al cuerpo de agua, y depende de en que punto de la seccion se metio el frasco.</a:t>
            </a:r>
          </a:p>
        </p:txBody>
      </p:sp>
      <p:sp>
        <p:nvSpPr>
          <p:cNvPr id="7" name="TextBox 6"/>
          <p:cNvSpPr txBox="1"/>
          <p:nvPr/>
        </p:nvSpPr>
        <p:spPr>
          <a:xfrm>
            <a:off x="914400" y="3886200"/>
            <a:ext cx="10332720" cy="1645920"/>
          </a:xfrm>
          <a:prstGeom prst="rect">
            <a:avLst/>
          </a:prstGeom>
          <a:noFill/>
        </p:spPr>
        <p:txBody>
          <a:bodyPr wrap="square">
            <a:spAutoFit/>
          </a:bodyPr>
          <a:lstStyle/>
          <a:p>
            <a:pPr>
              <a:spcAft>
                <a:spcPts val="400"/>
              </a:spcAft>
            </a:pPr>
            <a:r>
              <a:rPr sz="1500">
                <a:solidFill>
                  <a:srgbClr val="222B27"/>
                </a:solidFill>
                <a:latin typeface="Calibri"/>
              </a:rPr>
              <a:t>Se estima con ancho, profundidad, velocidad y relacion de caudales, y se confirma en campo</a:t>
            </a:r>
          </a:p>
        </p:txBody>
      </p:sp>
      <p:sp>
        <p:nvSpPr>
          <p:cNvPr id="8" name="TextBox 7"/>
          <p:cNvSpPr txBox="1"/>
          <p:nvPr/>
        </p:nvSpPr>
        <p:spPr>
          <a:xfrm>
            <a:off x="502920" y="6473952"/>
            <a:ext cx="11185855" cy="274320"/>
          </a:xfrm>
          <a:prstGeom prst="rect">
            <a:avLst/>
          </a:prstGeom>
          <a:noFill/>
        </p:spPr>
        <p:txBody>
          <a:bodyPr wrap="none">
            <a:spAutoFit/>
          </a:bodyPr>
          <a:lstStyle/>
          <a:p>
            <a:r>
              <a:rPr sz="800">
                <a:solidFill>
                  <a:srgbClr val="8C9A93"/>
                </a:solidFill>
                <a:latin typeface="Calibri"/>
              </a:rPr>
              <a:t>CENESAM · Monitoreo de la Calidad Ambiental · Módulo 1</a:t>
            </a:r>
          </a:p>
        </p:txBody>
      </p:sp>
      <p:sp>
        <p:nvSpPr>
          <p:cNvPr id="9" name="TextBox 8"/>
          <p:cNvSpPr txBox="1"/>
          <p:nvPr/>
        </p:nvSpPr>
        <p:spPr>
          <a:xfrm>
            <a:off x="11368735" y="6473952"/>
            <a:ext cx="457200" cy="274320"/>
          </a:xfrm>
          <a:prstGeom prst="rect">
            <a:avLst/>
          </a:prstGeom>
          <a:noFill/>
        </p:spPr>
        <p:txBody>
          <a:bodyPr wrap="none">
            <a:spAutoFit/>
          </a:bodyPr>
          <a:lstStyle/>
          <a:p>
            <a:pPr algn="r"/>
            <a:r>
              <a:rPr sz="900" b="1">
                <a:solidFill>
                  <a:srgbClr val="0E3B2E"/>
                </a:solidFill>
                <a:latin typeface="Calibri"/>
              </a:rPr>
              <a:t>13</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51560"/>
          </a:xfrm>
          <a:prstGeom prst="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51560"/>
            <a:ext cx="12191695" cy="28000"/>
          </a:xfrm>
          <a:prstGeom prst="rect">
            <a:avLst/>
          </a:prstGeom>
          <a:solidFill>
            <a:srgbClr val="E6D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457200"/>
          </a:xfrm>
          <a:prstGeom prst="rect">
            <a:avLst/>
          </a:prstGeom>
          <a:noFill/>
        </p:spPr>
        <p:txBody>
          <a:bodyPr wrap="square">
            <a:spAutoFit/>
          </a:bodyPr>
          <a:lstStyle/>
          <a:p>
            <a:pPr algn="l">
              <a:spcAft>
                <a:spcPts val="0"/>
              </a:spcAft>
            </a:pPr>
            <a:r>
              <a:rPr sz="2400" b="1">
                <a:solidFill>
                  <a:srgbClr val="FFFFFF"/>
                </a:solidFill>
                <a:latin typeface="Calibri"/>
              </a:rPr>
              <a:t>Metodos de aforo de caudal</a:t>
            </a:r>
          </a:p>
        </p:txBody>
      </p:sp>
      <p:sp>
        <p:nvSpPr>
          <p:cNvPr id="6" name="TextBox 5"/>
          <p:cNvSpPr txBox="1"/>
          <p:nvPr/>
        </p:nvSpPr>
        <p:spPr>
          <a:xfrm>
            <a:off x="502920" y="621792"/>
            <a:ext cx="11185855" cy="365760"/>
          </a:xfrm>
          <a:prstGeom prst="rect">
            <a:avLst/>
          </a:prstGeom>
          <a:noFill/>
        </p:spPr>
        <p:txBody>
          <a:bodyPr wrap="square">
            <a:spAutoFit/>
          </a:bodyPr>
          <a:lstStyle/>
          <a:p>
            <a:pPr algn="l">
              <a:spcAft>
                <a:spcPts val="0"/>
              </a:spcAft>
            </a:pPr>
            <a:r>
              <a:rPr sz="1200" b="0">
                <a:solidFill>
                  <a:srgbClr val="E6D6A8"/>
                </a:solidFill>
                <a:latin typeface="Calibri"/>
              </a:rPr>
              <a:t>Sin caudal no hay carga contaminante ni dilucion</a:t>
            </a:r>
          </a:p>
        </p:txBody>
      </p:sp>
      <p:graphicFrame>
        <p:nvGraphicFramePr>
          <p:cNvPr id="7" name="Table 6"/>
          <p:cNvGraphicFramePr>
            <a:graphicFrameLocks noGrp="1"/>
          </p:cNvGraphicFramePr>
          <p:nvPr/>
        </p:nvGraphicFramePr>
        <p:xfrm>
          <a:off x="685800" y="1645920"/>
          <a:ext cx="10789920" cy="2377440"/>
        </p:xfrm>
        <a:graphic>
          <a:graphicData uri="http://schemas.openxmlformats.org/drawingml/2006/table">
            <a:tbl>
              <a:tblPr firstRow="1" bandRow="1">
                <a:tableStyleId>{5C22544A-7EE6-4342-B048-85BDC9FD1C3A}</a:tableStyleId>
              </a:tblPr>
              <a:tblGrid>
                <a:gridCol w="4023360"/>
                <a:gridCol w="6766560"/>
              </a:tblGrid>
              <a:tr h="475488">
                <a:tc>
                  <a:txBody>
                    <a:bodyPr wrap="square"/>
                    <a:lstStyle/>
                    <a:p>
                      <a:r>
                        <a:rPr sz="1200" b="1">
                          <a:solidFill>
                            <a:srgbClr val="FFFFFF"/>
                          </a:solidFill>
                          <a:latin typeface="Calibri"/>
                        </a:rPr>
                        <a:t>Metodo</a:t>
                      </a:r>
                    </a:p>
                  </a:txBody>
                  <a:tcPr marL="109728" marT="45720" anchor="ctr">
                    <a:solidFill>
                      <a:srgbClr val="0E3B2E"/>
                    </a:solidFill>
                  </a:tcPr>
                </a:tc>
                <a:tc>
                  <a:txBody>
                    <a:bodyPr wrap="square"/>
                    <a:lstStyle/>
                    <a:p>
                      <a:r>
                        <a:rPr sz="1200" b="1">
                          <a:solidFill>
                            <a:srgbClr val="FFFFFF"/>
                          </a:solidFill>
                          <a:latin typeface="Calibri"/>
                        </a:rPr>
                        <a:t>Cuando se usa y que vigilar</a:t>
                      </a:r>
                    </a:p>
                  </a:txBody>
                  <a:tcPr marL="109728" marT="45720" anchor="ctr">
                    <a:solidFill>
                      <a:srgbClr val="0E3B2E"/>
                    </a:solidFill>
                  </a:tcPr>
                </a:tc>
              </a:tr>
              <a:tr h="475488">
                <a:tc>
                  <a:txBody>
                    <a:bodyPr wrap="square"/>
                    <a:lstStyle/>
                    <a:p>
                      <a:r>
                        <a:rPr sz="1100" b="1">
                          <a:solidFill>
                            <a:srgbClr val="0E3B2E"/>
                          </a:solidFill>
                          <a:latin typeface="Calibri"/>
                        </a:rPr>
                        <a:t>Area-velocidad</a:t>
                      </a:r>
                    </a:p>
                  </a:txBody>
                  <a:tcPr marL="109728" marT="36576" anchor="ctr">
                    <a:solidFill>
                      <a:srgbClr val="F4F8F5"/>
                    </a:solidFill>
                  </a:tcPr>
                </a:tc>
                <a:tc>
                  <a:txBody>
                    <a:bodyPr wrap="square"/>
                    <a:lstStyle/>
                    <a:p>
                      <a:r>
                        <a:rPr sz="1100">
                          <a:solidFill>
                            <a:srgbClr val="222B27"/>
                          </a:solidFill>
                          <a:latin typeface="Calibri"/>
                        </a:rPr>
                        <a:t>El de referencia en cauces naturales; verticales suficientes</a:t>
                      </a:r>
                    </a:p>
                  </a:txBody>
                  <a:tcPr marL="109728" marT="36576" anchor="ctr">
                    <a:solidFill>
                      <a:srgbClr val="F4F8F5"/>
                    </a:solidFill>
                  </a:tcPr>
                </a:tc>
              </a:tr>
              <a:tr h="475488">
                <a:tc>
                  <a:txBody>
                    <a:bodyPr wrap="square"/>
                    <a:lstStyle/>
                    <a:p>
                      <a:r>
                        <a:rPr sz="1100" b="1">
                          <a:solidFill>
                            <a:srgbClr val="0E3B2E"/>
                          </a:solidFill>
                          <a:latin typeface="Calibri"/>
                        </a:rPr>
                        <a:t>Flotador</a:t>
                      </a:r>
                    </a:p>
                  </a:txBody>
                  <a:tcPr marL="109728" marT="36576" anchor="ctr">
                    <a:solidFill>
                      <a:srgbClr val="FFFFFF"/>
                    </a:solidFill>
                  </a:tcPr>
                </a:tc>
                <a:tc>
                  <a:txBody>
                    <a:bodyPr wrap="square"/>
                    <a:lstStyle/>
                    <a:p>
                      <a:r>
                        <a:rPr sz="1100">
                          <a:solidFill>
                            <a:srgbClr val="222B27"/>
                          </a:solidFill>
                          <a:latin typeface="Calibri"/>
                        </a:rPr>
                        <a:t>Estimacion rapida; se declara como aproximada</a:t>
                      </a:r>
                    </a:p>
                  </a:txBody>
                  <a:tcPr marL="109728" marT="36576" anchor="ctr">
                    <a:solidFill>
                      <a:srgbClr val="FFFFFF"/>
                    </a:solidFill>
                  </a:tcPr>
                </a:tc>
              </a:tr>
              <a:tr h="475488">
                <a:tc>
                  <a:txBody>
                    <a:bodyPr wrap="square"/>
                    <a:lstStyle/>
                    <a:p>
                      <a:r>
                        <a:rPr sz="1100" b="1">
                          <a:solidFill>
                            <a:srgbClr val="0E3B2E"/>
                          </a:solidFill>
                          <a:latin typeface="Calibri"/>
                        </a:rPr>
                        <a:t>Volumetrico</a:t>
                      </a:r>
                    </a:p>
                  </a:txBody>
                  <a:tcPr marL="109728" marT="36576" anchor="ctr">
                    <a:solidFill>
                      <a:srgbClr val="F4F8F5"/>
                    </a:solidFill>
                  </a:tcPr>
                </a:tc>
                <a:tc>
                  <a:txBody>
                    <a:bodyPr wrap="square"/>
                    <a:lstStyle/>
                    <a:p>
                      <a:r>
                        <a:rPr sz="1100">
                          <a:solidFill>
                            <a:srgbClr val="222B27"/>
                          </a:solidFill>
                          <a:latin typeface="Calibri"/>
                        </a:rPr>
                        <a:t>Caudales pequenos; repetir y promediar</a:t>
                      </a:r>
                    </a:p>
                  </a:txBody>
                  <a:tcPr marL="109728" marT="36576" anchor="ctr">
                    <a:solidFill>
                      <a:srgbClr val="F4F8F5"/>
                    </a:solidFill>
                  </a:tcPr>
                </a:tc>
              </a:tr>
              <a:tr h="475488">
                <a:tc>
                  <a:txBody>
                    <a:bodyPr wrap="square"/>
                    <a:lstStyle/>
                    <a:p>
                      <a:r>
                        <a:rPr sz="1100" b="1">
                          <a:solidFill>
                            <a:srgbClr val="0E3B2E"/>
                          </a:solidFill>
                          <a:latin typeface="Calibri"/>
                        </a:rPr>
                        <a:t>Vertedero o canaleta</a:t>
                      </a:r>
                    </a:p>
                  </a:txBody>
                  <a:tcPr marL="109728" marT="36576" anchor="ctr">
                    <a:solidFill>
                      <a:srgbClr val="FFFFFF"/>
                    </a:solidFill>
                  </a:tcPr>
                </a:tc>
                <a:tc>
                  <a:txBody>
                    <a:bodyPr wrap="square"/>
                    <a:lstStyle/>
                    <a:p>
                      <a:r>
                        <a:rPr sz="1100">
                          <a:solidFill>
                            <a:srgbClr val="222B27"/>
                          </a:solidFill>
                          <a:latin typeface="Calibri"/>
                        </a:rPr>
                        <a:t>Exige que se cumplan sus condiciones de instalacion</a:t>
                      </a:r>
                    </a:p>
                  </a:txBody>
                  <a:tcPr marL="109728" marT="36576" anchor="ctr">
                    <a:solidFill>
                      <a:srgbClr val="FFFFFF"/>
                    </a:solidFill>
                  </a:tcPr>
                </a:tc>
              </a:tr>
            </a:tbl>
          </a:graphicData>
        </a:graphic>
      </p:graphicFrame>
      <p:sp>
        <p:nvSpPr>
          <p:cNvPr id="8" name="TextBox 7"/>
          <p:cNvSpPr txBox="1"/>
          <p:nvPr/>
        </p:nvSpPr>
        <p:spPr>
          <a:xfrm>
            <a:off x="502920" y="6473952"/>
            <a:ext cx="11185855" cy="274320"/>
          </a:xfrm>
          <a:prstGeom prst="rect">
            <a:avLst/>
          </a:prstGeom>
          <a:noFill/>
        </p:spPr>
        <p:txBody>
          <a:bodyPr wrap="none">
            <a:spAutoFit/>
          </a:bodyPr>
          <a:lstStyle/>
          <a:p>
            <a:r>
              <a:rPr sz="800">
                <a:solidFill>
                  <a:srgbClr val="8C9A93"/>
                </a:solidFill>
                <a:latin typeface="Calibri"/>
              </a:rPr>
              <a:t>CENESAM · Monitoreo de la Calidad Ambiental · Módulo 1</a:t>
            </a:r>
          </a:p>
        </p:txBody>
      </p:sp>
      <p:sp>
        <p:nvSpPr>
          <p:cNvPr id="9" name="TextBox 8"/>
          <p:cNvSpPr txBox="1"/>
          <p:nvPr/>
        </p:nvSpPr>
        <p:spPr>
          <a:xfrm>
            <a:off x="11368735" y="6473952"/>
            <a:ext cx="457200" cy="274320"/>
          </a:xfrm>
          <a:prstGeom prst="rect">
            <a:avLst/>
          </a:prstGeom>
          <a:noFill/>
        </p:spPr>
        <p:txBody>
          <a:bodyPr wrap="none">
            <a:spAutoFit/>
          </a:bodyPr>
          <a:lstStyle/>
          <a:p>
            <a:pPr algn="r"/>
            <a:r>
              <a:rPr sz="900" b="1">
                <a:solidFill>
                  <a:srgbClr val="0E3B2E"/>
                </a:solidFill>
                <a:latin typeface="Calibri"/>
              </a:rPr>
              <a:t>14</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51560"/>
          </a:xfrm>
          <a:prstGeom prst="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51560"/>
            <a:ext cx="12191695" cy="28000"/>
          </a:xfrm>
          <a:prstGeom prst="rect">
            <a:avLst/>
          </a:prstGeom>
          <a:solidFill>
            <a:srgbClr val="E6D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457200"/>
          </a:xfrm>
          <a:prstGeom prst="rect">
            <a:avLst/>
          </a:prstGeom>
          <a:noFill/>
        </p:spPr>
        <p:txBody>
          <a:bodyPr wrap="square">
            <a:spAutoFit/>
          </a:bodyPr>
          <a:lstStyle/>
          <a:p>
            <a:pPr algn="l">
              <a:spcAft>
                <a:spcPts val="0"/>
              </a:spcAft>
            </a:pPr>
            <a:r>
              <a:rPr sz="2400" b="1">
                <a:solidFill>
                  <a:srgbClr val="FFFFFF"/>
                </a:solidFill>
                <a:latin typeface="Calibri"/>
              </a:rPr>
              <a:t>Una concentracion sin caudal es un dato a medias</a:t>
            </a:r>
          </a:p>
        </p:txBody>
      </p:sp>
      <p:sp>
        <p:nvSpPr>
          <p:cNvPr id="6" name="Rounded Rectangle 5"/>
          <p:cNvSpPr/>
          <p:nvPr/>
        </p:nvSpPr>
        <p:spPr>
          <a:xfrm>
            <a:off x="731520" y="1828800"/>
            <a:ext cx="10698480" cy="1691640"/>
          </a:xfrm>
          <a:prstGeom prst="round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lIns="411480" rIns="411480" wrap="square"/>
          <a:lstStyle/>
          <a:p>
            <a:pPr algn="ctr"/>
            <a:r>
              <a:rPr sz="1900" b="1">
                <a:solidFill>
                  <a:srgbClr val="FFFFFF"/>
                </a:solidFill>
                <a:latin typeface="Calibri"/>
              </a:rPr>
              <a:t>La misma carga contaminante produce concentraciones muy distintas segun el caudal del dia. Comparar dos campanas sin declarar el caudal de cada una puede mostrar una "mejora" que solo fue una crecida.</a:t>
            </a:r>
          </a:p>
        </p:txBody>
      </p:sp>
      <p:sp>
        <p:nvSpPr>
          <p:cNvPr id="7" name="TextBox 6"/>
          <p:cNvSpPr txBox="1"/>
          <p:nvPr/>
        </p:nvSpPr>
        <p:spPr>
          <a:xfrm>
            <a:off x="914400" y="3886200"/>
            <a:ext cx="10332720" cy="1645920"/>
          </a:xfrm>
          <a:prstGeom prst="rect">
            <a:avLst/>
          </a:prstGeom>
          <a:noFill/>
        </p:spPr>
        <p:txBody>
          <a:bodyPr wrap="square">
            <a:spAutoFit/>
          </a:bodyPr>
          <a:lstStyle/>
          <a:p>
            <a:pPr>
              <a:spcAft>
                <a:spcPts val="400"/>
              </a:spcAft>
            </a:pPr>
            <a:r>
              <a:rPr sz="1500">
                <a:solidFill>
                  <a:srgbClr val="222B27"/>
                </a:solidFill>
                <a:latin typeface="Calibri"/>
              </a:rPr>
              <a:t>El aforo se hace ANTES de perturbar el punto</a:t>
            </a:r>
          </a:p>
        </p:txBody>
      </p:sp>
      <p:sp>
        <p:nvSpPr>
          <p:cNvPr id="8" name="TextBox 7"/>
          <p:cNvSpPr txBox="1"/>
          <p:nvPr/>
        </p:nvSpPr>
        <p:spPr>
          <a:xfrm>
            <a:off x="502920" y="6473952"/>
            <a:ext cx="11185855" cy="274320"/>
          </a:xfrm>
          <a:prstGeom prst="rect">
            <a:avLst/>
          </a:prstGeom>
          <a:noFill/>
        </p:spPr>
        <p:txBody>
          <a:bodyPr wrap="none">
            <a:spAutoFit/>
          </a:bodyPr>
          <a:lstStyle/>
          <a:p>
            <a:r>
              <a:rPr sz="800">
                <a:solidFill>
                  <a:srgbClr val="8C9A93"/>
                </a:solidFill>
                <a:latin typeface="Calibri"/>
              </a:rPr>
              <a:t>CENESAM · Monitoreo de la Calidad Ambiental · Módulo 1</a:t>
            </a:r>
          </a:p>
        </p:txBody>
      </p:sp>
      <p:sp>
        <p:nvSpPr>
          <p:cNvPr id="9" name="TextBox 8"/>
          <p:cNvSpPr txBox="1"/>
          <p:nvPr/>
        </p:nvSpPr>
        <p:spPr>
          <a:xfrm>
            <a:off x="11368735" y="6473952"/>
            <a:ext cx="457200" cy="274320"/>
          </a:xfrm>
          <a:prstGeom prst="rect">
            <a:avLst/>
          </a:prstGeom>
          <a:noFill/>
        </p:spPr>
        <p:txBody>
          <a:bodyPr wrap="none">
            <a:spAutoFit/>
          </a:bodyPr>
          <a:lstStyle/>
          <a:p>
            <a:pPr algn="r"/>
            <a:r>
              <a:rPr sz="900" b="1">
                <a:solidFill>
                  <a:srgbClr val="0E3B2E"/>
                </a:solidFill>
                <a:latin typeface="Calibri"/>
              </a:rPr>
              <a:t>15</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51560"/>
          </a:xfrm>
          <a:prstGeom prst="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51560"/>
            <a:ext cx="12191695" cy="28000"/>
          </a:xfrm>
          <a:prstGeom prst="rect">
            <a:avLst/>
          </a:prstGeom>
          <a:solidFill>
            <a:srgbClr val="E6D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457200"/>
          </a:xfrm>
          <a:prstGeom prst="rect">
            <a:avLst/>
          </a:prstGeom>
          <a:noFill/>
        </p:spPr>
        <p:txBody>
          <a:bodyPr wrap="square">
            <a:spAutoFit/>
          </a:bodyPr>
          <a:lstStyle/>
          <a:p>
            <a:pPr algn="l">
              <a:spcAft>
                <a:spcPts val="0"/>
              </a:spcAft>
            </a:pPr>
            <a:r>
              <a:rPr sz="2400" b="1">
                <a:solidFill>
                  <a:srgbClr val="FFFFFF"/>
                </a:solidFill>
                <a:latin typeface="Calibri"/>
              </a:rPr>
              <a:t>Agua subterranea: otro problema, no una variante</a:t>
            </a:r>
          </a:p>
        </p:txBody>
      </p:sp>
      <p:sp>
        <p:nvSpPr>
          <p:cNvPr id="6" name="TextBox 5"/>
          <p:cNvSpPr txBox="1"/>
          <p:nvPr/>
        </p:nvSpPr>
        <p:spPr>
          <a:xfrm>
            <a:off x="502920" y="621792"/>
            <a:ext cx="11185855" cy="365760"/>
          </a:xfrm>
          <a:prstGeom prst="rect">
            <a:avLst/>
          </a:prstGeom>
          <a:noFill/>
        </p:spPr>
        <p:txBody>
          <a:bodyPr wrap="square">
            <a:spAutoFit/>
          </a:bodyPr>
          <a:lstStyle/>
          <a:p>
            <a:pPr algn="l">
              <a:spcAft>
                <a:spcPts val="0"/>
              </a:spcAft>
            </a:pPr>
            <a:r>
              <a:rPr sz="1200" b="0">
                <a:solidFill>
                  <a:srgbClr val="E6D6A8"/>
                </a:solidFill>
                <a:latin typeface="Calibri"/>
              </a:rPr>
              <a:t>El objetivo es representar al acuifero, no al agua estancada del pozo</a:t>
            </a:r>
          </a:p>
        </p:txBody>
      </p:sp>
      <p:graphicFrame>
        <p:nvGraphicFramePr>
          <p:cNvPr id="7" name="Table 6"/>
          <p:cNvGraphicFramePr>
            <a:graphicFrameLocks noGrp="1"/>
          </p:cNvGraphicFramePr>
          <p:nvPr/>
        </p:nvGraphicFramePr>
        <p:xfrm>
          <a:off x="685800" y="1645920"/>
          <a:ext cx="10789920" cy="2852928"/>
        </p:xfrm>
        <a:graphic>
          <a:graphicData uri="http://schemas.openxmlformats.org/drawingml/2006/table">
            <a:tbl>
              <a:tblPr firstRow="1" bandRow="1">
                <a:tableStyleId>{5C22544A-7EE6-4342-B048-85BDC9FD1C3A}</a:tableStyleId>
              </a:tblPr>
              <a:tblGrid>
                <a:gridCol w="4023360"/>
                <a:gridCol w="6766560"/>
              </a:tblGrid>
              <a:tr h="475488">
                <a:tc>
                  <a:txBody>
                    <a:bodyPr wrap="square"/>
                    <a:lstStyle/>
                    <a:p>
                      <a:r>
                        <a:rPr sz="1200" b="1">
                          <a:solidFill>
                            <a:srgbClr val="FFFFFF"/>
                          </a:solidFill>
                          <a:latin typeface="Calibri"/>
                        </a:rPr>
                        <a:t>Aspecto</a:t>
                      </a:r>
                    </a:p>
                  </a:txBody>
                  <a:tcPr marL="109728" marT="45720" anchor="ctr">
                    <a:solidFill>
                      <a:srgbClr val="0E3B2E"/>
                    </a:solidFill>
                  </a:tcPr>
                </a:tc>
                <a:tc>
                  <a:txBody>
                    <a:bodyPr wrap="square"/>
                    <a:lstStyle/>
                    <a:p>
                      <a:r>
                        <a:rPr sz="1200" b="1">
                          <a:solidFill>
                            <a:srgbClr val="FFFFFF"/>
                          </a:solidFill>
                          <a:latin typeface="Calibri"/>
                        </a:rPr>
                        <a:t>Criterio</a:t>
                      </a:r>
                    </a:p>
                  </a:txBody>
                  <a:tcPr marL="109728" marT="45720" anchor="ctr">
                    <a:solidFill>
                      <a:srgbClr val="0E3B2E"/>
                    </a:solidFill>
                  </a:tcPr>
                </a:tc>
              </a:tr>
              <a:tr h="475488">
                <a:tc>
                  <a:txBody>
                    <a:bodyPr wrap="square"/>
                    <a:lstStyle/>
                    <a:p>
                      <a:r>
                        <a:rPr sz="1100" b="1">
                          <a:solidFill>
                            <a:srgbClr val="0E3B2E"/>
                          </a:solidFill>
                          <a:latin typeface="Calibri"/>
                        </a:rPr>
                        <a:t>Purga</a:t>
                      </a:r>
                    </a:p>
                  </a:txBody>
                  <a:tcPr marL="109728" marT="36576" anchor="ctr">
                    <a:solidFill>
                      <a:srgbClr val="F4F8F5"/>
                    </a:solidFill>
                  </a:tcPr>
                </a:tc>
                <a:tc>
                  <a:txBody>
                    <a:bodyPr wrap="square"/>
                    <a:lstStyle/>
                    <a:p>
                      <a:r>
                        <a:rPr sz="1100">
                          <a:solidFill>
                            <a:srgbClr val="222B27"/>
                          </a:solidFill>
                          <a:latin typeface="Calibri"/>
                        </a:rPr>
                        <a:t>Varios volumenes de columna, o hasta estabilizacion</a:t>
                      </a:r>
                    </a:p>
                  </a:txBody>
                  <a:tcPr marL="109728" marT="36576" anchor="ctr">
                    <a:solidFill>
                      <a:srgbClr val="F4F8F5"/>
                    </a:solidFill>
                  </a:tcPr>
                </a:tc>
              </a:tr>
              <a:tr h="475488">
                <a:tc>
                  <a:txBody>
                    <a:bodyPr wrap="square"/>
                    <a:lstStyle/>
                    <a:p>
                      <a:r>
                        <a:rPr sz="1100" b="1">
                          <a:solidFill>
                            <a:srgbClr val="0E3B2E"/>
                          </a:solidFill>
                          <a:latin typeface="Calibri"/>
                        </a:rPr>
                        <a:t>Estabilizacion</a:t>
                      </a:r>
                    </a:p>
                  </a:txBody>
                  <a:tcPr marL="109728" marT="36576" anchor="ctr">
                    <a:solidFill>
                      <a:srgbClr val="FFFFFF"/>
                    </a:solidFill>
                  </a:tcPr>
                </a:tc>
                <a:tc>
                  <a:txBody>
                    <a:bodyPr wrap="square"/>
                    <a:lstStyle/>
                    <a:p>
                      <a:r>
                        <a:rPr sz="1100">
                          <a:solidFill>
                            <a:srgbClr val="222B27"/>
                          </a:solidFill>
                          <a:latin typeface="Calibri"/>
                        </a:rPr>
                        <a:t>pH, conductividad, temperatura y turbidez, con criterio declarado</a:t>
                      </a:r>
                    </a:p>
                  </a:txBody>
                  <a:tcPr marL="109728" marT="36576" anchor="ctr">
                    <a:solidFill>
                      <a:srgbClr val="FFFFFF"/>
                    </a:solidFill>
                  </a:tcPr>
                </a:tc>
              </a:tr>
              <a:tr h="475488">
                <a:tc>
                  <a:txBody>
                    <a:bodyPr wrap="square"/>
                    <a:lstStyle/>
                    <a:p>
                      <a:r>
                        <a:rPr sz="1100" b="1">
                          <a:solidFill>
                            <a:srgbClr val="0E3B2E"/>
                          </a:solidFill>
                          <a:latin typeface="Calibri"/>
                        </a:rPr>
                        <a:t>Bajo caudal</a:t>
                      </a:r>
                    </a:p>
                  </a:txBody>
                  <a:tcPr marL="109728" marT="36576" anchor="ctr">
                    <a:solidFill>
                      <a:srgbClr val="F4F8F5"/>
                    </a:solidFill>
                  </a:tcPr>
                </a:tc>
                <a:tc>
                  <a:txBody>
                    <a:bodyPr wrap="square"/>
                    <a:lstStyle/>
                    <a:p>
                      <a:r>
                        <a:rPr sz="1100">
                          <a:solidFill>
                            <a:srgbClr val="222B27"/>
                          </a:solidFill>
                          <a:latin typeface="Calibri"/>
                        </a:rPr>
                        <a:t>Bombeo lento con celda de flujo, para no arrastrar particulas</a:t>
                      </a:r>
                    </a:p>
                  </a:txBody>
                  <a:tcPr marL="109728" marT="36576" anchor="ctr">
                    <a:solidFill>
                      <a:srgbClr val="F4F8F5"/>
                    </a:solidFill>
                  </a:tcPr>
                </a:tc>
              </a:tr>
              <a:tr h="475488">
                <a:tc>
                  <a:txBody>
                    <a:bodyPr wrap="square"/>
                    <a:lstStyle/>
                    <a:p>
                      <a:r>
                        <a:rPr sz="1100" b="1">
                          <a:solidFill>
                            <a:srgbClr val="0E3B2E"/>
                          </a:solidFill>
                          <a:latin typeface="Calibri"/>
                        </a:rPr>
                        <a:t>Bomba</a:t>
                      </a:r>
                    </a:p>
                  </a:txBody>
                  <a:tcPr marL="109728" marT="36576" anchor="ctr">
                    <a:solidFill>
                      <a:srgbClr val="FFFFFF"/>
                    </a:solidFill>
                  </a:tcPr>
                </a:tc>
                <a:tc>
                  <a:txBody>
                    <a:bodyPr wrap="square"/>
                    <a:lstStyle/>
                    <a:p>
                      <a:r>
                        <a:rPr sz="1100">
                          <a:solidFill>
                            <a:srgbClr val="222B27"/>
                          </a:solidFill>
                          <a:latin typeface="Calibri"/>
                        </a:rPr>
                        <a:t>A la altura de la rejilla, sin removerla ni apoyarla en el fondo</a:t>
                      </a:r>
                    </a:p>
                  </a:txBody>
                  <a:tcPr marL="109728" marT="36576" anchor="ctr">
                    <a:solidFill>
                      <a:srgbClr val="FFFFFF"/>
                    </a:solidFill>
                  </a:tcPr>
                </a:tc>
              </a:tr>
              <a:tr h="475488">
                <a:tc>
                  <a:txBody>
                    <a:bodyPr wrap="square"/>
                    <a:lstStyle/>
                    <a:p>
                      <a:r>
                        <a:rPr sz="1100" b="1">
                          <a:solidFill>
                            <a:srgbClr val="0E3B2E"/>
                          </a:solidFill>
                          <a:latin typeface="Calibri"/>
                        </a:rPr>
                        <a:t>Registro</a:t>
                      </a:r>
                    </a:p>
                  </a:txBody>
                  <a:tcPr marL="109728" marT="36576" anchor="ctr">
                    <a:solidFill>
                      <a:srgbClr val="F4F8F5"/>
                    </a:solidFill>
                  </a:tcPr>
                </a:tc>
                <a:tc>
                  <a:txBody>
                    <a:bodyPr wrap="square"/>
                    <a:lstStyle/>
                    <a:p>
                      <a:r>
                        <a:rPr sz="1100">
                          <a:solidFill>
                            <a:srgbClr val="222B27"/>
                          </a:solidFill>
                          <a:latin typeface="Calibri"/>
                        </a:rPr>
                        <a:t>Nivel estatico, nivel dinamico, caudal y volumen purgado</a:t>
                      </a:r>
                    </a:p>
                  </a:txBody>
                  <a:tcPr marL="109728" marT="36576" anchor="ctr">
                    <a:solidFill>
                      <a:srgbClr val="F4F8F5"/>
                    </a:solidFill>
                  </a:tcPr>
                </a:tc>
              </a:tr>
            </a:tbl>
          </a:graphicData>
        </a:graphic>
      </p:graphicFrame>
      <p:sp>
        <p:nvSpPr>
          <p:cNvPr id="8" name="TextBox 7"/>
          <p:cNvSpPr txBox="1"/>
          <p:nvPr/>
        </p:nvSpPr>
        <p:spPr>
          <a:xfrm>
            <a:off x="502920" y="6473952"/>
            <a:ext cx="11185855" cy="274320"/>
          </a:xfrm>
          <a:prstGeom prst="rect">
            <a:avLst/>
          </a:prstGeom>
          <a:noFill/>
        </p:spPr>
        <p:txBody>
          <a:bodyPr wrap="none">
            <a:spAutoFit/>
          </a:bodyPr>
          <a:lstStyle/>
          <a:p>
            <a:r>
              <a:rPr sz="800">
                <a:solidFill>
                  <a:srgbClr val="8C9A93"/>
                </a:solidFill>
                <a:latin typeface="Calibri"/>
              </a:rPr>
              <a:t>CENESAM · Monitoreo de la Calidad Ambiental · Módulo 1</a:t>
            </a:r>
          </a:p>
        </p:txBody>
      </p:sp>
      <p:sp>
        <p:nvSpPr>
          <p:cNvPr id="9" name="TextBox 8"/>
          <p:cNvSpPr txBox="1"/>
          <p:nvPr/>
        </p:nvSpPr>
        <p:spPr>
          <a:xfrm>
            <a:off x="11368735" y="6473952"/>
            <a:ext cx="457200" cy="274320"/>
          </a:xfrm>
          <a:prstGeom prst="rect">
            <a:avLst/>
          </a:prstGeom>
          <a:noFill/>
        </p:spPr>
        <p:txBody>
          <a:bodyPr wrap="none">
            <a:spAutoFit/>
          </a:bodyPr>
          <a:lstStyle/>
          <a:p>
            <a:pPr algn="r"/>
            <a:r>
              <a:rPr sz="900" b="1">
                <a:solidFill>
                  <a:srgbClr val="0E3B2E"/>
                </a:solidFill>
                <a:latin typeface="Calibri"/>
              </a:rPr>
              <a:t>16</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51560"/>
          </a:xfrm>
          <a:prstGeom prst="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51560"/>
            <a:ext cx="12191695" cy="28000"/>
          </a:xfrm>
          <a:prstGeom prst="rect">
            <a:avLst/>
          </a:prstGeom>
          <a:solidFill>
            <a:srgbClr val="E6D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457200"/>
          </a:xfrm>
          <a:prstGeom prst="rect">
            <a:avLst/>
          </a:prstGeom>
          <a:noFill/>
        </p:spPr>
        <p:txBody>
          <a:bodyPr wrap="square">
            <a:spAutoFit/>
          </a:bodyPr>
          <a:lstStyle/>
          <a:p>
            <a:pPr algn="l">
              <a:spcAft>
                <a:spcPts val="0"/>
              </a:spcAft>
            </a:pPr>
            <a:r>
              <a:rPr sz="2400" b="1">
                <a:solidFill>
                  <a:srgbClr val="FFFFFF"/>
                </a:solidFill>
                <a:latin typeface="Calibri"/>
              </a:rPr>
              <a:t>El error que mas veces se comete en pozos</a:t>
            </a:r>
          </a:p>
        </p:txBody>
      </p:sp>
      <p:sp>
        <p:nvSpPr>
          <p:cNvPr id="6" name="Rounded Rectangle 5"/>
          <p:cNvSpPr/>
          <p:nvPr/>
        </p:nvSpPr>
        <p:spPr>
          <a:xfrm>
            <a:off x="731520" y="1828800"/>
            <a:ext cx="10698480" cy="1691640"/>
          </a:xfrm>
          <a:prstGeom prst="round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lIns="411480" rIns="411480" wrap="square"/>
          <a:lstStyle/>
          <a:p>
            <a:pPr algn="ctr"/>
            <a:r>
              <a:rPr sz="1900" b="1">
                <a:solidFill>
                  <a:srgbClr val="FFFFFF"/>
                </a:solidFill>
                <a:latin typeface="Calibri"/>
              </a:rPr>
              <a:t>Muestrear sin purgar, o purgar tan rapido que se arrastra sedimento. En ambos casos el resultado de metales sube por particulas en suspension, no porque el acuifero este afectado.</a:t>
            </a:r>
          </a:p>
        </p:txBody>
      </p:sp>
      <p:sp>
        <p:nvSpPr>
          <p:cNvPr id="7" name="TextBox 6"/>
          <p:cNvSpPr txBox="1"/>
          <p:nvPr/>
        </p:nvSpPr>
        <p:spPr>
          <a:xfrm>
            <a:off x="914400" y="3886200"/>
            <a:ext cx="10332720" cy="1645920"/>
          </a:xfrm>
          <a:prstGeom prst="rect">
            <a:avLst/>
          </a:prstGeom>
          <a:noFill/>
        </p:spPr>
        <p:txBody>
          <a:bodyPr wrap="square">
            <a:spAutoFit/>
          </a:bodyPr>
          <a:lstStyle/>
          <a:p>
            <a:pPr>
              <a:spcAft>
                <a:spcPts val="400"/>
              </a:spcAft>
            </a:pPr>
            <a:r>
              <a:rPr sz="1500">
                <a:solidFill>
                  <a:srgbClr val="222B27"/>
                </a:solidFill>
                <a:latin typeface="Calibri"/>
              </a:rPr>
              <a:t>Y el informe termina atribuyendo a la actividad algo que causo la bomba</a:t>
            </a:r>
          </a:p>
        </p:txBody>
      </p:sp>
      <p:sp>
        <p:nvSpPr>
          <p:cNvPr id="8" name="TextBox 7"/>
          <p:cNvSpPr txBox="1"/>
          <p:nvPr/>
        </p:nvSpPr>
        <p:spPr>
          <a:xfrm>
            <a:off x="502920" y="6473952"/>
            <a:ext cx="11185855" cy="274320"/>
          </a:xfrm>
          <a:prstGeom prst="rect">
            <a:avLst/>
          </a:prstGeom>
          <a:noFill/>
        </p:spPr>
        <p:txBody>
          <a:bodyPr wrap="none">
            <a:spAutoFit/>
          </a:bodyPr>
          <a:lstStyle/>
          <a:p>
            <a:r>
              <a:rPr sz="800">
                <a:solidFill>
                  <a:srgbClr val="8C9A93"/>
                </a:solidFill>
                <a:latin typeface="Calibri"/>
              </a:rPr>
              <a:t>CENESAM · Monitoreo de la Calidad Ambiental · Módulo 1</a:t>
            </a:r>
          </a:p>
        </p:txBody>
      </p:sp>
      <p:sp>
        <p:nvSpPr>
          <p:cNvPr id="9" name="TextBox 8"/>
          <p:cNvSpPr txBox="1"/>
          <p:nvPr/>
        </p:nvSpPr>
        <p:spPr>
          <a:xfrm>
            <a:off x="11368735" y="6473952"/>
            <a:ext cx="457200" cy="274320"/>
          </a:xfrm>
          <a:prstGeom prst="rect">
            <a:avLst/>
          </a:prstGeom>
          <a:noFill/>
        </p:spPr>
        <p:txBody>
          <a:bodyPr wrap="none">
            <a:spAutoFit/>
          </a:bodyPr>
          <a:lstStyle/>
          <a:p>
            <a:pPr algn="r"/>
            <a:r>
              <a:rPr sz="900" b="1">
                <a:solidFill>
                  <a:srgbClr val="0E3B2E"/>
                </a:solidFill>
                <a:latin typeface="Calibri"/>
              </a:rPr>
              <a:t>17</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51560"/>
          </a:xfrm>
          <a:prstGeom prst="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51560"/>
            <a:ext cx="12191695" cy="28000"/>
          </a:xfrm>
          <a:prstGeom prst="rect">
            <a:avLst/>
          </a:prstGeom>
          <a:solidFill>
            <a:srgbClr val="E6D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457200"/>
          </a:xfrm>
          <a:prstGeom prst="rect">
            <a:avLst/>
          </a:prstGeom>
          <a:noFill/>
        </p:spPr>
        <p:txBody>
          <a:bodyPr wrap="square">
            <a:spAutoFit/>
          </a:bodyPr>
          <a:lstStyle/>
          <a:p>
            <a:pPr algn="l">
              <a:spcAft>
                <a:spcPts val="0"/>
              </a:spcAft>
            </a:pPr>
            <a:r>
              <a:rPr sz="2400" b="1">
                <a:solidFill>
                  <a:srgbClr val="FFFFFF"/>
                </a:solidFill>
                <a:latin typeface="Calibri"/>
              </a:rPr>
              <a:t>Control de calidad en campo</a:t>
            </a:r>
          </a:p>
        </p:txBody>
      </p:sp>
      <p:sp>
        <p:nvSpPr>
          <p:cNvPr id="6" name="TextBox 5"/>
          <p:cNvSpPr txBox="1"/>
          <p:nvPr/>
        </p:nvSpPr>
        <p:spPr>
          <a:xfrm>
            <a:off x="502920" y="621792"/>
            <a:ext cx="11185855" cy="365760"/>
          </a:xfrm>
          <a:prstGeom prst="rect">
            <a:avLst/>
          </a:prstGeom>
          <a:noFill/>
        </p:spPr>
        <p:txBody>
          <a:bodyPr wrap="square">
            <a:spAutoFit/>
          </a:bodyPr>
          <a:lstStyle/>
          <a:p>
            <a:pPr algn="l">
              <a:spcAft>
                <a:spcPts val="0"/>
              </a:spcAft>
            </a:pPr>
            <a:r>
              <a:rPr sz="1200" b="0">
                <a:solidFill>
                  <a:srgbClr val="E6D6A8"/>
                </a:solidFill>
                <a:latin typeface="Calibri"/>
              </a:rPr>
              <a:t>Los blancos viajan declarados en la cadena de custodia</a:t>
            </a:r>
          </a:p>
        </p:txBody>
      </p:sp>
      <p:graphicFrame>
        <p:nvGraphicFramePr>
          <p:cNvPr id="7" name="Table 6"/>
          <p:cNvGraphicFramePr>
            <a:graphicFrameLocks noGrp="1"/>
          </p:cNvGraphicFramePr>
          <p:nvPr/>
        </p:nvGraphicFramePr>
        <p:xfrm>
          <a:off x="685800" y="1645920"/>
          <a:ext cx="10789920" cy="2377440"/>
        </p:xfrm>
        <a:graphic>
          <a:graphicData uri="http://schemas.openxmlformats.org/drawingml/2006/table">
            <a:tbl>
              <a:tblPr firstRow="1" bandRow="1">
                <a:tableStyleId>{5C22544A-7EE6-4342-B048-85BDC9FD1C3A}</a:tableStyleId>
              </a:tblPr>
              <a:tblGrid>
                <a:gridCol w="4023360"/>
                <a:gridCol w="6766560"/>
              </a:tblGrid>
              <a:tr h="475488">
                <a:tc>
                  <a:txBody>
                    <a:bodyPr wrap="square"/>
                    <a:lstStyle/>
                    <a:p>
                      <a:r>
                        <a:rPr sz="1200" b="1">
                          <a:solidFill>
                            <a:srgbClr val="FFFFFF"/>
                          </a:solidFill>
                          <a:latin typeface="Calibri"/>
                        </a:rPr>
                        <a:t>Muestra de control</a:t>
                      </a:r>
                    </a:p>
                  </a:txBody>
                  <a:tcPr marL="109728" marT="45720" anchor="ctr">
                    <a:solidFill>
                      <a:srgbClr val="0E3B2E"/>
                    </a:solidFill>
                  </a:tcPr>
                </a:tc>
                <a:tc>
                  <a:txBody>
                    <a:bodyPr wrap="square"/>
                    <a:lstStyle/>
                    <a:p>
                      <a:r>
                        <a:rPr sz="1200" b="1">
                          <a:solidFill>
                            <a:srgbClr val="FFFFFF"/>
                          </a:solidFill>
                          <a:latin typeface="Calibri"/>
                        </a:rPr>
                        <a:t>Que demuestra</a:t>
                      </a:r>
                    </a:p>
                  </a:txBody>
                  <a:tcPr marL="109728" marT="45720" anchor="ctr">
                    <a:solidFill>
                      <a:srgbClr val="0E3B2E"/>
                    </a:solidFill>
                  </a:tcPr>
                </a:tc>
              </a:tr>
              <a:tr h="475488">
                <a:tc>
                  <a:txBody>
                    <a:bodyPr wrap="square"/>
                    <a:lstStyle/>
                    <a:p>
                      <a:r>
                        <a:rPr sz="1100" b="1">
                          <a:solidFill>
                            <a:srgbClr val="0E3B2E"/>
                          </a:solidFill>
                          <a:latin typeface="Calibri"/>
                        </a:rPr>
                        <a:t>Blanco viajero</a:t>
                      </a:r>
                    </a:p>
                  </a:txBody>
                  <a:tcPr marL="109728" marT="36576" anchor="ctr">
                    <a:solidFill>
                      <a:srgbClr val="F4F8F5"/>
                    </a:solidFill>
                  </a:tcPr>
                </a:tc>
                <a:tc>
                  <a:txBody>
                    <a:bodyPr wrap="square"/>
                    <a:lstStyle/>
                    <a:p>
                      <a:r>
                        <a:rPr sz="1100">
                          <a:solidFill>
                            <a:srgbClr val="222B27"/>
                          </a:solidFill>
                          <a:latin typeface="Calibri"/>
                        </a:rPr>
                        <a:t>Que el traslado y el almacenamiento no contaminaron</a:t>
                      </a:r>
                    </a:p>
                  </a:txBody>
                  <a:tcPr marL="109728" marT="36576" anchor="ctr">
                    <a:solidFill>
                      <a:srgbClr val="F4F8F5"/>
                    </a:solidFill>
                  </a:tcPr>
                </a:tc>
              </a:tr>
              <a:tr h="475488">
                <a:tc>
                  <a:txBody>
                    <a:bodyPr wrap="square"/>
                    <a:lstStyle/>
                    <a:p>
                      <a:r>
                        <a:rPr sz="1100" b="1">
                          <a:solidFill>
                            <a:srgbClr val="0E3B2E"/>
                          </a:solidFill>
                          <a:latin typeface="Calibri"/>
                        </a:rPr>
                        <a:t>Blanco de campo</a:t>
                      </a:r>
                    </a:p>
                  </a:txBody>
                  <a:tcPr marL="109728" marT="36576" anchor="ctr">
                    <a:solidFill>
                      <a:srgbClr val="FFFFFF"/>
                    </a:solidFill>
                  </a:tcPr>
                </a:tc>
                <a:tc>
                  <a:txBody>
                    <a:bodyPr wrap="square"/>
                    <a:lstStyle/>
                    <a:p>
                      <a:r>
                        <a:rPr sz="1100">
                          <a:solidFill>
                            <a:srgbClr val="222B27"/>
                          </a:solidFill>
                          <a:latin typeface="Calibri"/>
                        </a:rPr>
                        <a:t>Que el ambiente del punto no contamino la muestra</a:t>
                      </a:r>
                    </a:p>
                  </a:txBody>
                  <a:tcPr marL="109728" marT="36576" anchor="ctr">
                    <a:solidFill>
                      <a:srgbClr val="FFFFFF"/>
                    </a:solidFill>
                  </a:tcPr>
                </a:tc>
              </a:tr>
              <a:tr h="475488">
                <a:tc>
                  <a:txBody>
                    <a:bodyPr wrap="square"/>
                    <a:lstStyle/>
                    <a:p>
                      <a:r>
                        <a:rPr sz="1100" b="1">
                          <a:solidFill>
                            <a:srgbClr val="0E3B2E"/>
                          </a:solidFill>
                          <a:latin typeface="Calibri"/>
                        </a:rPr>
                        <a:t>Blanco de equipo</a:t>
                      </a:r>
                    </a:p>
                  </a:txBody>
                  <a:tcPr marL="109728" marT="36576" anchor="ctr">
                    <a:solidFill>
                      <a:srgbClr val="F4F8F5"/>
                    </a:solidFill>
                  </a:tcPr>
                </a:tc>
                <a:tc>
                  <a:txBody>
                    <a:bodyPr wrap="square"/>
                    <a:lstStyle/>
                    <a:p>
                      <a:r>
                        <a:rPr sz="1100">
                          <a:solidFill>
                            <a:srgbClr val="222B27"/>
                          </a:solidFill>
                          <a:latin typeface="Calibri"/>
                        </a:rPr>
                        <a:t>Que la descontaminacion entre puntos fue efectiva</a:t>
                      </a:r>
                    </a:p>
                  </a:txBody>
                  <a:tcPr marL="109728" marT="36576" anchor="ctr">
                    <a:solidFill>
                      <a:srgbClr val="F4F8F5"/>
                    </a:solidFill>
                  </a:tcPr>
                </a:tc>
              </a:tr>
              <a:tr h="475488">
                <a:tc>
                  <a:txBody>
                    <a:bodyPr wrap="square"/>
                    <a:lstStyle/>
                    <a:p>
                      <a:r>
                        <a:rPr sz="1100" b="1">
                          <a:solidFill>
                            <a:srgbClr val="0E3B2E"/>
                          </a:solidFill>
                          <a:latin typeface="Calibri"/>
                        </a:rPr>
                        <a:t>Duplicado</a:t>
                      </a:r>
                    </a:p>
                  </a:txBody>
                  <a:tcPr marL="109728" marT="36576" anchor="ctr">
                    <a:solidFill>
                      <a:srgbClr val="FFFFFF"/>
                    </a:solidFill>
                  </a:tcPr>
                </a:tc>
                <a:tc>
                  <a:txBody>
                    <a:bodyPr wrap="square"/>
                    <a:lstStyle/>
                    <a:p>
                      <a:r>
                        <a:rPr sz="1100">
                          <a:solidFill>
                            <a:srgbClr val="222B27"/>
                          </a:solidFill>
                          <a:latin typeface="Calibri"/>
                        </a:rPr>
                        <a:t>La reproducibilidad del muestreo y del analisis</a:t>
                      </a:r>
                    </a:p>
                  </a:txBody>
                  <a:tcPr marL="109728" marT="36576" anchor="ctr">
                    <a:solidFill>
                      <a:srgbClr val="FFFFFF"/>
                    </a:solidFill>
                  </a:tcPr>
                </a:tc>
              </a:tr>
            </a:tbl>
          </a:graphicData>
        </a:graphic>
      </p:graphicFrame>
      <p:sp>
        <p:nvSpPr>
          <p:cNvPr id="8" name="TextBox 7"/>
          <p:cNvSpPr txBox="1"/>
          <p:nvPr/>
        </p:nvSpPr>
        <p:spPr>
          <a:xfrm>
            <a:off x="502920" y="6473952"/>
            <a:ext cx="11185855" cy="274320"/>
          </a:xfrm>
          <a:prstGeom prst="rect">
            <a:avLst/>
          </a:prstGeom>
          <a:noFill/>
        </p:spPr>
        <p:txBody>
          <a:bodyPr wrap="none">
            <a:spAutoFit/>
          </a:bodyPr>
          <a:lstStyle/>
          <a:p>
            <a:r>
              <a:rPr sz="800">
                <a:solidFill>
                  <a:srgbClr val="8C9A93"/>
                </a:solidFill>
                <a:latin typeface="Calibri"/>
              </a:rPr>
              <a:t>CENESAM · Monitoreo de la Calidad Ambiental · Módulo 1</a:t>
            </a:r>
          </a:p>
        </p:txBody>
      </p:sp>
      <p:sp>
        <p:nvSpPr>
          <p:cNvPr id="9" name="TextBox 8"/>
          <p:cNvSpPr txBox="1"/>
          <p:nvPr/>
        </p:nvSpPr>
        <p:spPr>
          <a:xfrm>
            <a:off x="11368735" y="6473952"/>
            <a:ext cx="457200" cy="274320"/>
          </a:xfrm>
          <a:prstGeom prst="rect">
            <a:avLst/>
          </a:prstGeom>
          <a:noFill/>
        </p:spPr>
        <p:txBody>
          <a:bodyPr wrap="none">
            <a:spAutoFit/>
          </a:bodyPr>
          <a:lstStyle/>
          <a:p>
            <a:pPr algn="r"/>
            <a:r>
              <a:rPr sz="900" b="1">
                <a:solidFill>
                  <a:srgbClr val="0E3B2E"/>
                </a:solidFill>
                <a:latin typeface="Calibri"/>
              </a:rPr>
              <a:t>18</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51560"/>
          </a:xfrm>
          <a:prstGeom prst="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51560"/>
            <a:ext cx="12191695" cy="28000"/>
          </a:xfrm>
          <a:prstGeom prst="rect">
            <a:avLst/>
          </a:prstGeom>
          <a:solidFill>
            <a:srgbClr val="E6D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457200"/>
          </a:xfrm>
          <a:prstGeom prst="rect">
            <a:avLst/>
          </a:prstGeom>
          <a:noFill/>
        </p:spPr>
        <p:txBody>
          <a:bodyPr wrap="square">
            <a:spAutoFit/>
          </a:bodyPr>
          <a:lstStyle/>
          <a:p>
            <a:pPr algn="l">
              <a:spcAft>
                <a:spcPts val="0"/>
              </a:spcAft>
            </a:pPr>
            <a:r>
              <a:rPr sz="2400" b="1">
                <a:solidFill>
                  <a:srgbClr val="FFFFFF"/>
                </a:solidFill>
                <a:latin typeface="Calibri"/>
              </a:rPr>
              <a:t>Contenido del modulo</a:t>
            </a:r>
          </a:p>
        </p:txBody>
      </p:sp>
      <p:sp>
        <p:nvSpPr>
          <p:cNvPr id="6" name="Rounded Rectangle 5"/>
          <p:cNvSpPr/>
          <p:nvPr/>
        </p:nvSpPr>
        <p:spPr>
          <a:xfrm>
            <a:off x="685800" y="1691640"/>
            <a:ext cx="10789920" cy="658368"/>
          </a:xfrm>
          <a:prstGeom prst="roundRect">
            <a:avLst/>
          </a:prstGeom>
          <a:solidFill>
            <a:srgbClr val="EAF1EC"/>
          </a:solidFill>
          <a:ln>
            <a:solidFill>
              <a:srgbClr val="D2E0D6"/>
            </a:solidFill>
          </a:ln>
          <a:effectLst/>
        </p:spPr>
        <p:style>
          <a:lnRef idx="1">
            <a:schemeClr val="accent1"/>
          </a:lnRef>
          <a:fillRef idx="3">
            <a:schemeClr val="accent1"/>
          </a:fillRef>
          <a:effectRef idx="2">
            <a:schemeClr val="accent1"/>
          </a:effectRef>
          <a:fontRef idx="minor">
            <a:schemeClr val="lt1"/>
          </a:fontRef>
        </p:style>
        <p:txBody>
          <a:bodyPr rtlCol="0" anchor="ctr" lIns="274320" wrap="square"/>
          <a:lstStyle/>
          <a:p>
            <a:pPr algn="l">
              <a:spcAft>
                <a:spcPts val="0"/>
              </a:spcAft>
            </a:pPr>
            <a:r>
              <a:rPr sz="1500" b="1">
                <a:solidFill>
                  <a:srgbClr val="0E3B2E"/>
                </a:solidFill>
                <a:latin typeface="Calibri"/>
              </a:rPr>
              <a:t>Leccion 1 · Base legal, marco por pais y parametros a evaluar</a:t>
            </a:r>
          </a:p>
        </p:txBody>
      </p:sp>
      <p:sp>
        <p:nvSpPr>
          <p:cNvPr id="7" name="Rounded Rectangle 6"/>
          <p:cNvSpPr/>
          <p:nvPr/>
        </p:nvSpPr>
        <p:spPr>
          <a:xfrm>
            <a:off x="685800" y="2532888"/>
            <a:ext cx="10789920" cy="658368"/>
          </a:xfrm>
          <a:prstGeom prst="roundRect">
            <a:avLst/>
          </a:prstGeom>
          <a:solidFill>
            <a:srgbClr val="EAF1EC"/>
          </a:solidFill>
          <a:ln>
            <a:solidFill>
              <a:srgbClr val="D2E0D6"/>
            </a:solidFill>
          </a:ln>
          <a:effectLst/>
        </p:spPr>
        <p:style>
          <a:lnRef idx="1">
            <a:schemeClr val="accent1"/>
          </a:lnRef>
          <a:fillRef idx="3">
            <a:schemeClr val="accent1"/>
          </a:fillRef>
          <a:effectRef idx="2">
            <a:schemeClr val="accent1"/>
          </a:effectRef>
          <a:fontRef idx="minor">
            <a:schemeClr val="lt1"/>
          </a:fontRef>
        </p:style>
        <p:txBody>
          <a:bodyPr rtlCol="0" anchor="ctr" lIns="274320" wrap="square"/>
          <a:lstStyle/>
          <a:p>
            <a:pPr algn="l">
              <a:spcAft>
                <a:spcPts val="0"/>
              </a:spcAft>
            </a:pPr>
            <a:r>
              <a:rPr sz="1500" b="1">
                <a:solidFill>
                  <a:srgbClr val="0E3B2E"/>
                </a:solidFill>
                <a:latin typeface="Calibri"/>
              </a:rPr>
              <a:t>Leccion 2 · Ubicacion de puntos, muestreo, aforo y cadena de custodia</a:t>
            </a:r>
          </a:p>
        </p:txBody>
      </p:sp>
      <p:sp>
        <p:nvSpPr>
          <p:cNvPr id="8" name="Rounded Rectangle 7"/>
          <p:cNvSpPr/>
          <p:nvPr/>
        </p:nvSpPr>
        <p:spPr>
          <a:xfrm>
            <a:off x="685800" y="3374136"/>
            <a:ext cx="10789920" cy="658368"/>
          </a:xfrm>
          <a:prstGeom prst="roundRect">
            <a:avLst/>
          </a:prstGeom>
          <a:solidFill>
            <a:srgbClr val="EAF1EC"/>
          </a:solidFill>
          <a:ln>
            <a:solidFill>
              <a:srgbClr val="D2E0D6"/>
            </a:solidFill>
          </a:ln>
          <a:effectLst/>
        </p:spPr>
        <p:style>
          <a:lnRef idx="1">
            <a:schemeClr val="accent1"/>
          </a:lnRef>
          <a:fillRef idx="3">
            <a:schemeClr val="accent1"/>
          </a:fillRef>
          <a:effectRef idx="2">
            <a:schemeClr val="accent1"/>
          </a:effectRef>
          <a:fontRef idx="minor">
            <a:schemeClr val="lt1"/>
          </a:fontRef>
        </p:style>
        <p:txBody>
          <a:bodyPr rtlCol="0" anchor="ctr" lIns="274320" wrap="square"/>
          <a:lstStyle/>
          <a:p>
            <a:pPr algn="l">
              <a:spcAft>
                <a:spcPts val="0"/>
              </a:spcAft>
            </a:pPr>
            <a:r>
              <a:rPr sz="1500" b="1">
                <a:solidFill>
                  <a:srgbClr val="0E3B2E"/>
                </a:solidFill>
                <a:latin typeface="Calibri"/>
              </a:rPr>
              <a:t>Leccion 3 · Informe tecnico y uso responsable de la IA</a:t>
            </a:r>
          </a:p>
        </p:txBody>
      </p:sp>
      <p:sp>
        <p:nvSpPr>
          <p:cNvPr id="9" name="Rounded Rectangle 8"/>
          <p:cNvSpPr/>
          <p:nvPr/>
        </p:nvSpPr>
        <p:spPr>
          <a:xfrm>
            <a:off x="685800" y="4215384"/>
            <a:ext cx="10789920" cy="658368"/>
          </a:xfrm>
          <a:prstGeom prst="roundRect">
            <a:avLst/>
          </a:prstGeom>
          <a:solidFill>
            <a:srgbClr val="EAF1EC"/>
          </a:solidFill>
          <a:ln>
            <a:solidFill>
              <a:srgbClr val="D2E0D6"/>
            </a:solidFill>
          </a:ln>
          <a:effectLst/>
        </p:spPr>
        <p:style>
          <a:lnRef idx="1">
            <a:schemeClr val="accent1"/>
          </a:lnRef>
          <a:fillRef idx="3">
            <a:schemeClr val="accent1"/>
          </a:fillRef>
          <a:effectRef idx="2">
            <a:schemeClr val="accent1"/>
          </a:effectRef>
          <a:fontRef idx="minor">
            <a:schemeClr val="lt1"/>
          </a:fontRef>
        </p:style>
        <p:txBody>
          <a:bodyPr rtlCol="0" anchor="ctr" lIns="274320" wrap="square"/>
          <a:lstStyle/>
          <a:p>
            <a:pPr algn="l">
              <a:spcAft>
                <a:spcPts val="0"/>
              </a:spcAft>
            </a:pPr>
            <a:r>
              <a:rPr sz="1500" b="1">
                <a:solidFill>
                  <a:srgbClr val="0E3B2E"/>
                </a:solidFill>
                <a:latin typeface="Calibri"/>
              </a:rPr>
              <a:t>Cuatro tableros interactivos y seis descargables</a:t>
            </a:r>
          </a:p>
        </p:txBody>
      </p:sp>
      <p:sp>
        <p:nvSpPr>
          <p:cNvPr id="10" name="Rounded Rectangle 9"/>
          <p:cNvSpPr/>
          <p:nvPr/>
        </p:nvSpPr>
        <p:spPr>
          <a:xfrm>
            <a:off x="685800" y="5056632"/>
            <a:ext cx="10789920" cy="658368"/>
          </a:xfrm>
          <a:prstGeom prst="roundRect">
            <a:avLst/>
          </a:prstGeom>
          <a:solidFill>
            <a:srgbClr val="EAF1EC"/>
          </a:solidFill>
          <a:ln>
            <a:solidFill>
              <a:srgbClr val="D2E0D6"/>
            </a:solidFill>
          </a:ln>
          <a:effectLst/>
        </p:spPr>
        <p:style>
          <a:lnRef idx="1">
            <a:schemeClr val="accent1"/>
          </a:lnRef>
          <a:fillRef idx="3">
            <a:schemeClr val="accent1"/>
          </a:fillRef>
          <a:effectRef idx="2">
            <a:schemeClr val="accent1"/>
          </a:effectRef>
          <a:fontRef idx="minor">
            <a:schemeClr val="lt1"/>
          </a:fontRef>
        </p:style>
        <p:txBody>
          <a:bodyPr rtlCol="0" anchor="ctr" lIns="274320" wrap="square"/>
          <a:lstStyle/>
          <a:p>
            <a:pPr algn="l">
              <a:spcAft>
                <a:spcPts val="0"/>
              </a:spcAft>
            </a:pPr>
            <a:r>
              <a:rPr sz="1500" b="1">
                <a:solidFill>
                  <a:srgbClr val="0E3B2E"/>
                </a:solidFill>
                <a:latin typeface="Calibri"/>
              </a:rPr>
              <a:t>Diez prompts de IA aplicados al monitoreo de agua</a:t>
            </a:r>
          </a:p>
        </p:txBody>
      </p:sp>
      <p:sp>
        <p:nvSpPr>
          <p:cNvPr id="11" name="TextBox 10"/>
          <p:cNvSpPr txBox="1"/>
          <p:nvPr/>
        </p:nvSpPr>
        <p:spPr>
          <a:xfrm>
            <a:off x="502920" y="6473952"/>
            <a:ext cx="11185855" cy="274320"/>
          </a:xfrm>
          <a:prstGeom prst="rect">
            <a:avLst/>
          </a:prstGeom>
          <a:noFill/>
        </p:spPr>
        <p:txBody>
          <a:bodyPr wrap="none">
            <a:spAutoFit/>
          </a:bodyPr>
          <a:lstStyle/>
          <a:p>
            <a:r>
              <a:rPr sz="800">
                <a:solidFill>
                  <a:srgbClr val="8C9A93"/>
                </a:solidFill>
                <a:latin typeface="Calibri"/>
              </a:rPr>
              <a:t>CENESAM · Monitoreo de la Calidad Ambiental · Módulo 1</a:t>
            </a:r>
          </a:p>
        </p:txBody>
      </p:sp>
      <p:sp>
        <p:nvSpPr>
          <p:cNvPr id="12" name="TextBox 11"/>
          <p:cNvSpPr txBox="1"/>
          <p:nvPr/>
        </p:nvSpPr>
        <p:spPr>
          <a:xfrm>
            <a:off x="11368735" y="6473952"/>
            <a:ext cx="457200" cy="274320"/>
          </a:xfrm>
          <a:prstGeom prst="rect">
            <a:avLst/>
          </a:prstGeom>
          <a:noFill/>
        </p:spPr>
        <p:txBody>
          <a:bodyPr wrap="none">
            <a:spAutoFit/>
          </a:bodyPr>
          <a:lstStyle/>
          <a:p>
            <a:pPr algn="r"/>
            <a:r>
              <a:rPr sz="900" b="1">
                <a:solidFill>
                  <a:srgbClr val="0E3B2E"/>
                </a:solidFill>
                <a:latin typeface="Calibri"/>
              </a:rPr>
              <a:t>1</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51560"/>
          </a:xfrm>
          <a:prstGeom prst="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51560"/>
            <a:ext cx="12191695" cy="28000"/>
          </a:xfrm>
          <a:prstGeom prst="rect">
            <a:avLst/>
          </a:prstGeom>
          <a:solidFill>
            <a:srgbClr val="E6D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457200"/>
          </a:xfrm>
          <a:prstGeom prst="rect">
            <a:avLst/>
          </a:prstGeom>
          <a:noFill/>
        </p:spPr>
        <p:txBody>
          <a:bodyPr wrap="square">
            <a:spAutoFit/>
          </a:bodyPr>
          <a:lstStyle/>
          <a:p>
            <a:pPr algn="l">
              <a:spcAft>
                <a:spcPts val="0"/>
              </a:spcAft>
            </a:pPr>
            <a:r>
              <a:rPr sz="2400" b="1">
                <a:solidFill>
                  <a:srgbClr val="FFFFFF"/>
                </a:solidFill>
                <a:latin typeface="Calibri"/>
              </a:rPr>
              <a:t>La cadena de custodia son cuatro firmas</a:t>
            </a:r>
          </a:p>
        </p:txBody>
      </p:sp>
      <p:sp>
        <p:nvSpPr>
          <p:cNvPr id="6" name="Rounded Rectangle 5"/>
          <p:cNvSpPr/>
          <p:nvPr/>
        </p:nvSpPr>
        <p:spPr>
          <a:xfrm>
            <a:off x="731520" y="1828800"/>
            <a:ext cx="10698480" cy="1691640"/>
          </a:xfrm>
          <a:prstGeom prst="round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lIns="411480" rIns="411480" wrap="square"/>
          <a:lstStyle/>
          <a:p>
            <a:pPr algn="ctr"/>
            <a:r>
              <a:rPr sz="1900" b="1">
                <a:solidFill>
                  <a:srgbClr val="FFFFFF"/>
                </a:solidFill>
                <a:latin typeface="Calibri"/>
              </a:rPr>
              <a:t>Coordinador de brigada, operador del muestreo, custodio de la muestra y recepcion en laboratorio. No es un papel que acompana la caja: es una CADENA DE RESPONSABILIDADES NOMINALES, y cada eslabon firma lo que recibe.</a:t>
            </a:r>
          </a:p>
        </p:txBody>
      </p:sp>
      <p:sp>
        <p:nvSpPr>
          <p:cNvPr id="7" name="TextBox 6"/>
          <p:cNvSpPr txBox="1"/>
          <p:nvPr/>
        </p:nvSpPr>
        <p:spPr>
          <a:xfrm>
            <a:off x="914400" y="3886200"/>
            <a:ext cx="10332720" cy="1645920"/>
          </a:xfrm>
          <a:prstGeom prst="rect">
            <a:avLst/>
          </a:prstGeom>
          <a:noFill/>
        </p:spPr>
        <p:txBody>
          <a:bodyPr wrap="square">
            <a:spAutoFit/>
          </a:bodyPr>
          <a:lstStyle/>
          <a:p>
            <a:pPr>
              <a:spcAft>
                <a:spcPts val="400"/>
              </a:spcAft>
            </a:pPr>
            <a:r>
              <a:rPr sz="1500">
                <a:solidFill>
                  <a:srgbClr val="222B27"/>
                </a:solidFill>
                <a:latin typeface="Calibri"/>
              </a:rPr>
              <a:t>El eslabon sin firmar es exactamente el punto por donde se rompe la trazabilidad</a:t>
            </a:r>
          </a:p>
        </p:txBody>
      </p:sp>
      <p:sp>
        <p:nvSpPr>
          <p:cNvPr id="8" name="TextBox 7"/>
          <p:cNvSpPr txBox="1"/>
          <p:nvPr/>
        </p:nvSpPr>
        <p:spPr>
          <a:xfrm>
            <a:off x="502920" y="6473952"/>
            <a:ext cx="11185855" cy="274320"/>
          </a:xfrm>
          <a:prstGeom prst="rect">
            <a:avLst/>
          </a:prstGeom>
          <a:noFill/>
        </p:spPr>
        <p:txBody>
          <a:bodyPr wrap="none">
            <a:spAutoFit/>
          </a:bodyPr>
          <a:lstStyle/>
          <a:p>
            <a:r>
              <a:rPr sz="800">
                <a:solidFill>
                  <a:srgbClr val="8C9A93"/>
                </a:solidFill>
                <a:latin typeface="Calibri"/>
              </a:rPr>
              <a:t>CENESAM · Monitoreo de la Calidad Ambiental · Módulo 1</a:t>
            </a:r>
          </a:p>
        </p:txBody>
      </p:sp>
      <p:sp>
        <p:nvSpPr>
          <p:cNvPr id="9" name="TextBox 8"/>
          <p:cNvSpPr txBox="1"/>
          <p:nvPr/>
        </p:nvSpPr>
        <p:spPr>
          <a:xfrm>
            <a:off x="11368735" y="6473952"/>
            <a:ext cx="457200" cy="274320"/>
          </a:xfrm>
          <a:prstGeom prst="rect">
            <a:avLst/>
          </a:prstGeom>
          <a:noFill/>
        </p:spPr>
        <p:txBody>
          <a:bodyPr wrap="none">
            <a:spAutoFit/>
          </a:bodyPr>
          <a:lstStyle/>
          <a:p>
            <a:pPr algn="r"/>
            <a:r>
              <a:rPr sz="900" b="1">
                <a:solidFill>
                  <a:srgbClr val="0E3B2E"/>
                </a:solidFill>
                <a:latin typeface="Calibri"/>
              </a:rPr>
              <a:t>19</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51560"/>
          </a:xfrm>
          <a:prstGeom prst="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51560"/>
            <a:ext cx="12191695" cy="28000"/>
          </a:xfrm>
          <a:prstGeom prst="rect">
            <a:avLst/>
          </a:prstGeom>
          <a:solidFill>
            <a:srgbClr val="E6D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457200"/>
          </a:xfrm>
          <a:prstGeom prst="rect">
            <a:avLst/>
          </a:prstGeom>
          <a:noFill/>
        </p:spPr>
        <p:txBody>
          <a:bodyPr wrap="square">
            <a:spAutoFit/>
          </a:bodyPr>
          <a:lstStyle/>
          <a:p>
            <a:pPr algn="l">
              <a:spcAft>
                <a:spcPts val="0"/>
              </a:spcAft>
            </a:pPr>
            <a:r>
              <a:rPr sz="2400" b="1">
                <a:solidFill>
                  <a:srgbClr val="FFFFFF"/>
                </a:solidFill>
                <a:latin typeface="Calibri"/>
              </a:rPr>
              <a:t>Verificar el laboratorio: tres comprobaciones</a:t>
            </a:r>
          </a:p>
        </p:txBody>
      </p:sp>
      <p:sp>
        <p:nvSpPr>
          <p:cNvPr id="6" name="Oval 5"/>
          <p:cNvSpPr/>
          <p:nvPr/>
        </p:nvSpPr>
        <p:spPr>
          <a:xfrm>
            <a:off x="731520" y="1709928"/>
            <a:ext cx="118872" cy="118872"/>
          </a:xfrm>
          <a:prstGeom prst="ellipse">
            <a:avLst/>
          </a:prstGeom>
          <a:solidFill>
            <a:srgbClr val="3F8F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51560" y="1600200"/>
            <a:ext cx="10424160" cy="731520"/>
          </a:xfrm>
          <a:prstGeom prst="rect">
            <a:avLst/>
          </a:prstGeom>
          <a:noFill/>
        </p:spPr>
        <p:txBody>
          <a:bodyPr wrap="square">
            <a:spAutoFit/>
          </a:bodyPr>
          <a:lstStyle/>
          <a:p>
            <a:pPr algn="l">
              <a:spcAft>
                <a:spcPts val="0"/>
              </a:spcAft>
            </a:pPr>
            <a:r>
              <a:rPr sz="1500" b="0">
                <a:solidFill>
                  <a:srgbClr val="222B27"/>
                </a:solidFill>
                <a:latin typeface="Calibri"/>
              </a:rPr>
              <a:t>Esta acreditado? Registro identificable en el directorio del organismo nacional</a:t>
            </a:r>
          </a:p>
        </p:txBody>
      </p:sp>
      <p:sp>
        <p:nvSpPr>
          <p:cNvPr id="8" name="Oval 7"/>
          <p:cNvSpPr/>
          <p:nvPr/>
        </p:nvSpPr>
        <p:spPr>
          <a:xfrm>
            <a:off x="731520" y="2551176"/>
            <a:ext cx="118872" cy="118872"/>
          </a:xfrm>
          <a:prstGeom prst="ellipse">
            <a:avLst/>
          </a:prstGeom>
          <a:solidFill>
            <a:srgbClr val="3F8F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51560" y="2441448"/>
            <a:ext cx="10424160" cy="731520"/>
          </a:xfrm>
          <a:prstGeom prst="rect">
            <a:avLst/>
          </a:prstGeom>
          <a:noFill/>
        </p:spPr>
        <p:txBody>
          <a:bodyPr wrap="square">
            <a:spAutoFit/>
          </a:bodyPr>
          <a:lstStyle/>
          <a:p>
            <a:pPr algn="l">
              <a:spcAft>
                <a:spcPts val="0"/>
              </a:spcAft>
            </a:pPr>
            <a:r>
              <a:rPr sz="1500" b="0">
                <a:solidFill>
                  <a:srgbClr val="222B27"/>
                </a:solidFill>
                <a:latin typeface="Calibri"/>
              </a:rPr>
              <a:t>Lo estaba en la FECHA DEL ENSAYO? La acreditacion tiene periodo de vigencia</a:t>
            </a:r>
          </a:p>
        </p:txBody>
      </p:sp>
      <p:sp>
        <p:nvSpPr>
          <p:cNvPr id="10" name="Oval 9"/>
          <p:cNvSpPr/>
          <p:nvPr/>
        </p:nvSpPr>
        <p:spPr>
          <a:xfrm>
            <a:off x="731520" y="3392424"/>
            <a:ext cx="118872" cy="118872"/>
          </a:xfrm>
          <a:prstGeom prst="ellipse">
            <a:avLst/>
          </a:prstGeom>
          <a:solidFill>
            <a:srgbClr val="3F8F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51560" y="3282696"/>
            <a:ext cx="10424160" cy="731520"/>
          </a:xfrm>
          <a:prstGeom prst="rect">
            <a:avLst/>
          </a:prstGeom>
          <a:noFill/>
        </p:spPr>
        <p:txBody>
          <a:bodyPr wrap="square">
            <a:spAutoFit/>
          </a:bodyPr>
          <a:lstStyle/>
          <a:p>
            <a:pPr algn="l">
              <a:spcAft>
                <a:spcPts val="0"/>
              </a:spcAft>
            </a:pPr>
            <a:r>
              <a:rPr sz="1500" b="0">
                <a:solidFill>
                  <a:srgbClr val="222B27"/>
                </a:solidFill>
                <a:latin typeface="Calibri"/>
              </a:rPr>
              <a:t>El alcance cubre ESE parametro en ESTA matriz? Se otorga por metodo, parametro y matriz</a:t>
            </a:r>
          </a:p>
        </p:txBody>
      </p:sp>
      <p:sp>
        <p:nvSpPr>
          <p:cNvPr id="12" name="Oval 11"/>
          <p:cNvSpPr/>
          <p:nvPr/>
        </p:nvSpPr>
        <p:spPr>
          <a:xfrm>
            <a:off x="731520" y="4233672"/>
            <a:ext cx="118872" cy="118872"/>
          </a:xfrm>
          <a:prstGeom prst="ellipse">
            <a:avLst/>
          </a:prstGeom>
          <a:solidFill>
            <a:srgbClr val="3F8F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051560" y="4123944"/>
            <a:ext cx="10424160" cy="731520"/>
          </a:xfrm>
          <a:prstGeom prst="rect">
            <a:avLst/>
          </a:prstGeom>
          <a:noFill/>
        </p:spPr>
        <p:txBody>
          <a:bodyPr wrap="square">
            <a:spAutoFit/>
          </a:bodyPr>
          <a:lstStyle/>
          <a:p>
            <a:pPr algn="l">
              <a:spcAft>
                <a:spcPts val="0"/>
              </a:spcAft>
            </a:pPr>
            <a:r>
              <a:rPr sz="1500" b="0">
                <a:solidFill>
                  <a:srgbClr val="222B27"/>
                </a:solidFill>
                <a:latin typeface="Calibri"/>
              </a:rPr>
              <a:t>Es el error mas frecuente y el menos visible: la acreditacion no es global</a:t>
            </a:r>
          </a:p>
        </p:txBody>
      </p:sp>
      <p:sp>
        <p:nvSpPr>
          <p:cNvPr id="14" name="TextBox 13"/>
          <p:cNvSpPr txBox="1"/>
          <p:nvPr/>
        </p:nvSpPr>
        <p:spPr>
          <a:xfrm>
            <a:off x="502920" y="6473952"/>
            <a:ext cx="11185855" cy="274320"/>
          </a:xfrm>
          <a:prstGeom prst="rect">
            <a:avLst/>
          </a:prstGeom>
          <a:noFill/>
        </p:spPr>
        <p:txBody>
          <a:bodyPr wrap="none">
            <a:spAutoFit/>
          </a:bodyPr>
          <a:lstStyle/>
          <a:p>
            <a:r>
              <a:rPr sz="800">
                <a:solidFill>
                  <a:srgbClr val="8C9A93"/>
                </a:solidFill>
                <a:latin typeface="Calibri"/>
              </a:rPr>
              <a:t>CENESAM · Monitoreo de la Calidad Ambiental · Módulo 1</a:t>
            </a:r>
          </a:p>
        </p:txBody>
      </p:sp>
      <p:sp>
        <p:nvSpPr>
          <p:cNvPr id="15" name="TextBox 14"/>
          <p:cNvSpPr txBox="1"/>
          <p:nvPr/>
        </p:nvSpPr>
        <p:spPr>
          <a:xfrm>
            <a:off x="11368735" y="6473952"/>
            <a:ext cx="457200" cy="274320"/>
          </a:xfrm>
          <a:prstGeom prst="rect">
            <a:avLst/>
          </a:prstGeom>
          <a:noFill/>
        </p:spPr>
        <p:txBody>
          <a:bodyPr wrap="none">
            <a:spAutoFit/>
          </a:bodyPr>
          <a:lstStyle/>
          <a:p>
            <a:pPr algn="r"/>
            <a:r>
              <a:rPr sz="900" b="1">
                <a:solidFill>
                  <a:srgbClr val="0E3B2E"/>
                </a:solidFill>
                <a:latin typeface="Calibri"/>
              </a:rPr>
              <a:t>20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51560"/>
          </a:xfrm>
          <a:prstGeom prst="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51560"/>
            <a:ext cx="12191695" cy="28000"/>
          </a:xfrm>
          <a:prstGeom prst="rect">
            <a:avLst/>
          </a:prstGeom>
          <a:solidFill>
            <a:srgbClr val="E6D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457200"/>
          </a:xfrm>
          <a:prstGeom prst="rect">
            <a:avLst/>
          </a:prstGeom>
          <a:noFill/>
        </p:spPr>
        <p:txBody>
          <a:bodyPr wrap="square">
            <a:spAutoFit/>
          </a:bodyPr>
          <a:lstStyle/>
          <a:p>
            <a:pPr algn="l">
              <a:spcAft>
                <a:spcPts val="0"/>
              </a:spcAft>
            </a:pPr>
            <a:r>
              <a:rPr sz="2400" b="1">
                <a:solidFill>
                  <a:srgbClr val="FFFFFF"/>
                </a:solidFill>
                <a:latin typeface="Calibri"/>
              </a:rPr>
              <a:t>Uso responsable de la IA en monitoreo de agua</a:t>
            </a:r>
          </a:p>
        </p:txBody>
      </p:sp>
      <p:sp>
        <p:nvSpPr>
          <p:cNvPr id="6" name="Oval 5"/>
          <p:cNvSpPr/>
          <p:nvPr/>
        </p:nvSpPr>
        <p:spPr>
          <a:xfrm>
            <a:off x="731520" y="1709928"/>
            <a:ext cx="118872" cy="118872"/>
          </a:xfrm>
          <a:prstGeom prst="ellipse">
            <a:avLst/>
          </a:prstGeom>
          <a:solidFill>
            <a:srgbClr val="3F8F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51560" y="1600200"/>
            <a:ext cx="10424160" cy="731520"/>
          </a:xfrm>
          <a:prstGeom prst="rect">
            <a:avLst/>
          </a:prstGeom>
          <a:noFill/>
        </p:spPr>
        <p:txBody>
          <a:bodyPr wrap="square">
            <a:spAutoFit/>
          </a:bodyPr>
          <a:lstStyle/>
          <a:p>
            <a:pPr algn="l">
              <a:spcAft>
                <a:spcPts val="0"/>
              </a:spcAft>
            </a:pPr>
            <a:r>
              <a:rPr sz="1500" b="0">
                <a:solidFill>
                  <a:srgbClr val="222B27"/>
                </a:solidFill>
                <a:latin typeface="Calibri"/>
              </a:rPr>
              <a:t>La IA toca las PALABRAS del informe, nunca sus numeros</a:t>
            </a:r>
          </a:p>
        </p:txBody>
      </p:sp>
      <p:sp>
        <p:nvSpPr>
          <p:cNvPr id="8" name="Oval 7"/>
          <p:cNvSpPr/>
          <p:nvPr/>
        </p:nvSpPr>
        <p:spPr>
          <a:xfrm>
            <a:off x="731520" y="2551176"/>
            <a:ext cx="118872" cy="118872"/>
          </a:xfrm>
          <a:prstGeom prst="ellipse">
            <a:avLst/>
          </a:prstGeom>
          <a:solidFill>
            <a:srgbClr val="3F8F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51560" y="2441448"/>
            <a:ext cx="10424160" cy="731520"/>
          </a:xfrm>
          <a:prstGeom prst="rect">
            <a:avLst/>
          </a:prstGeom>
          <a:noFill/>
        </p:spPr>
        <p:txBody>
          <a:bodyPr wrap="square">
            <a:spAutoFit/>
          </a:bodyPr>
          <a:lstStyle/>
          <a:p>
            <a:pPr algn="l">
              <a:spcAft>
                <a:spcPts val="0"/>
              </a:spcAft>
            </a:pPr>
            <a:r>
              <a:rPr sz="1500" b="0">
                <a:solidFill>
                  <a:srgbClr val="222B27"/>
                </a:solidFill>
                <a:latin typeface="Calibri"/>
              </a:rPr>
              <a:t>No le pidas el valor de la norma: puede darte el de otro pais o una version derogada</a:t>
            </a:r>
          </a:p>
        </p:txBody>
      </p:sp>
      <p:sp>
        <p:nvSpPr>
          <p:cNvPr id="10" name="Oval 9"/>
          <p:cNvSpPr/>
          <p:nvPr/>
        </p:nvSpPr>
        <p:spPr>
          <a:xfrm>
            <a:off x="731520" y="3392424"/>
            <a:ext cx="118872" cy="118872"/>
          </a:xfrm>
          <a:prstGeom prst="ellipse">
            <a:avLst/>
          </a:prstGeom>
          <a:solidFill>
            <a:srgbClr val="3F8F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51560" y="3282696"/>
            <a:ext cx="10424160" cy="731520"/>
          </a:xfrm>
          <a:prstGeom prst="rect">
            <a:avLst/>
          </a:prstGeom>
          <a:noFill/>
        </p:spPr>
        <p:txBody>
          <a:bodyPr wrap="square">
            <a:spAutoFit/>
          </a:bodyPr>
          <a:lstStyle/>
          <a:p>
            <a:pPr algn="l">
              <a:spcAft>
                <a:spcPts val="0"/>
              </a:spcAft>
            </a:pPr>
            <a:r>
              <a:rPr sz="1500" b="0">
                <a:solidFill>
                  <a:srgbClr val="222B27"/>
                </a:solidFill>
                <a:latin typeface="Calibri"/>
              </a:rPr>
              <a:t>No le pidas la categoria de uso: la asigna la autoridad segun el uso real</a:t>
            </a:r>
          </a:p>
        </p:txBody>
      </p:sp>
      <p:sp>
        <p:nvSpPr>
          <p:cNvPr id="12" name="Oval 11"/>
          <p:cNvSpPr/>
          <p:nvPr/>
        </p:nvSpPr>
        <p:spPr>
          <a:xfrm>
            <a:off x="731520" y="4233672"/>
            <a:ext cx="118872" cy="118872"/>
          </a:xfrm>
          <a:prstGeom prst="ellipse">
            <a:avLst/>
          </a:prstGeom>
          <a:solidFill>
            <a:srgbClr val="3F8F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051560" y="4123944"/>
            <a:ext cx="10424160" cy="731520"/>
          </a:xfrm>
          <a:prstGeom prst="rect">
            <a:avLst/>
          </a:prstGeom>
          <a:noFill/>
        </p:spPr>
        <p:txBody>
          <a:bodyPr wrap="square">
            <a:spAutoFit/>
          </a:bodyPr>
          <a:lstStyle/>
          <a:p>
            <a:pPr algn="l">
              <a:spcAft>
                <a:spcPts val="0"/>
              </a:spcAft>
            </a:pPr>
            <a:r>
              <a:rPr sz="1500" b="0">
                <a:solidFill>
                  <a:srgbClr val="222B27"/>
                </a:solidFill>
                <a:latin typeface="Calibri"/>
              </a:rPr>
              <a:t>Si aporta: revisar el plan, auditar coherencias, redactar desde TU tabla cerrada</a:t>
            </a:r>
          </a:p>
        </p:txBody>
      </p:sp>
      <p:sp>
        <p:nvSpPr>
          <p:cNvPr id="14" name="Oval 13"/>
          <p:cNvSpPr/>
          <p:nvPr/>
        </p:nvSpPr>
        <p:spPr>
          <a:xfrm>
            <a:off x="731520" y="5074920"/>
            <a:ext cx="118872" cy="118872"/>
          </a:xfrm>
          <a:prstGeom prst="ellipse">
            <a:avLst/>
          </a:prstGeom>
          <a:solidFill>
            <a:srgbClr val="3F8F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051560" y="4965192"/>
            <a:ext cx="10424160" cy="731520"/>
          </a:xfrm>
          <a:prstGeom prst="rect">
            <a:avLst/>
          </a:prstGeom>
          <a:noFill/>
        </p:spPr>
        <p:txBody>
          <a:bodyPr wrap="square">
            <a:spAutoFit/>
          </a:bodyPr>
          <a:lstStyle/>
          <a:p>
            <a:pPr algn="l">
              <a:spcAft>
                <a:spcPts val="0"/>
              </a:spcAft>
            </a:pPr>
            <a:r>
              <a:rPr sz="1500" b="0">
                <a:solidFill>
                  <a:srgbClr val="222B27"/>
                </a:solidFill>
                <a:latin typeface="Calibri"/>
              </a:rPr>
              <a:t>Superar un valor es un hecho medido; "contaminado" es una conclusion que exige mas evidencia</a:t>
            </a:r>
          </a:p>
        </p:txBody>
      </p:sp>
      <p:sp>
        <p:nvSpPr>
          <p:cNvPr id="16" name="TextBox 15"/>
          <p:cNvSpPr txBox="1"/>
          <p:nvPr/>
        </p:nvSpPr>
        <p:spPr>
          <a:xfrm>
            <a:off x="502920" y="6473952"/>
            <a:ext cx="11185855" cy="274320"/>
          </a:xfrm>
          <a:prstGeom prst="rect">
            <a:avLst/>
          </a:prstGeom>
          <a:noFill/>
        </p:spPr>
        <p:txBody>
          <a:bodyPr wrap="none">
            <a:spAutoFit/>
          </a:bodyPr>
          <a:lstStyle/>
          <a:p>
            <a:r>
              <a:rPr sz="800">
                <a:solidFill>
                  <a:srgbClr val="8C9A93"/>
                </a:solidFill>
                <a:latin typeface="Calibri"/>
              </a:rPr>
              <a:t>CENESAM · Monitoreo de la Calidad Ambiental · Módulo 1</a:t>
            </a:r>
          </a:p>
        </p:txBody>
      </p:sp>
      <p:sp>
        <p:nvSpPr>
          <p:cNvPr id="17" name="TextBox 16"/>
          <p:cNvSpPr txBox="1"/>
          <p:nvPr/>
        </p:nvSpPr>
        <p:spPr>
          <a:xfrm>
            <a:off x="11368735" y="6473952"/>
            <a:ext cx="457200" cy="274320"/>
          </a:xfrm>
          <a:prstGeom prst="rect">
            <a:avLst/>
          </a:prstGeom>
          <a:noFill/>
        </p:spPr>
        <p:txBody>
          <a:bodyPr wrap="none">
            <a:spAutoFit/>
          </a:bodyPr>
          <a:lstStyle/>
          <a:p>
            <a:pPr algn="r"/>
            <a:r>
              <a:rPr sz="900" b="1">
                <a:solidFill>
                  <a:srgbClr val="0E3B2E"/>
                </a:solidFill>
                <a:latin typeface="Calibri"/>
              </a:rPr>
              <a:t>21</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822960" y="2286000"/>
            <a:ext cx="10515600" cy="822960"/>
          </a:xfrm>
          <a:prstGeom prst="rect">
            <a:avLst/>
          </a:prstGeom>
          <a:noFill/>
        </p:spPr>
        <p:txBody>
          <a:bodyPr wrap="square">
            <a:spAutoFit/>
          </a:bodyPr>
          <a:lstStyle/>
          <a:p>
            <a:pPr algn="l">
              <a:spcAft>
                <a:spcPts val="0"/>
              </a:spcAft>
            </a:pPr>
            <a:r>
              <a:rPr sz="3200" b="1">
                <a:solidFill>
                  <a:srgbClr val="FFFFFF"/>
                </a:solidFill>
                <a:latin typeface="Calibri"/>
              </a:rPr>
              <a:t>Material del modulo</a:t>
            </a:r>
          </a:p>
        </p:txBody>
      </p:sp>
      <p:sp>
        <p:nvSpPr>
          <p:cNvPr id="4" name="TextBox 3"/>
          <p:cNvSpPr txBox="1"/>
          <p:nvPr/>
        </p:nvSpPr>
        <p:spPr>
          <a:xfrm>
            <a:off x="822960" y="3291840"/>
            <a:ext cx="10515600" cy="1463040"/>
          </a:xfrm>
          <a:prstGeom prst="rect">
            <a:avLst/>
          </a:prstGeom>
          <a:noFill/>
        </p:spPr>
        <p:txBody>
          <a:bodyPr wrap="square">
            <a:spAutoFit/>
          </a:bodyPr>
          <a:lstStyle/>
          <a:p>
            <a:pPr>
              <a:spcAft>
                <a:spcPts val="600"/>
              </a:spcAft>
            </a:pPr>
            <a:r>
              <a:rPr sz="1600">
                <a:solidFill>
                  <a:srgbClr val="E6D6A8"/>
                </a:solidFill>
                <a:latin typeface="Calibri"/>
              </a:rPr>
              <a:t>Cuatro tableros interactivos · Guia tecnica en PDF</a:t>
            </a:r>
          </a:p>
          <a:p>
            <a:pPr>
              <a:spcAft>
                <a:spcPts val="600"/>
              </a:spcAft>
            </a:pPr>
            <a:r>
              <a:rPr sz="1600">
                <a:solidFill>
                  <a:srgbClr val="E6D6A8"/>
                </a:solidFill>
                <a:latin typeface="Calibri"/>
              </a:rPr>
              <a:t>Libro de trabajo, plantilla de caudal y tablero de resultados en Excel · 10 prompts de IA</a:t>
            </a:r>
          </a:p>
        </p:txBody>
      </p:sp>
      <p:sp>
        <p:nvSpPr>
          <p:cNvPr id="5" name="TextBox 4"/>
          <p:cNvSpPr txBox="1"/>
          <p:nvPr/>
        </p:nvSpPr>
        <p:spPr>
          <a:xfrm>
            <a:off x="822960" y="5852160"/>
            <a:ext cx="8229600" cy="365760"/>
          </a:xfrm>
          <a:prstGeom prst="rect">
            <a:avLst/>
          </a:prstGeom>
          <a:noFill/>
        </p:spPr>
        <p:txBody>
          <a:bodyPr wrap="square">
            <a:spAutoFit/>
          </a:bodyPr>
          <a:lstStyle/>
          <a:p>
            <a:pPr algn="l">
              <a:spcAft>
                <a:spcPts val="0"/>
              </a:spcAft>
            </a:pPr>
            <a:r>
              <a:rPr sz="1100" b="0">
                <a:solidFill>
                  <a:srgbClr val="C7D3CC"/>
                </a:solidFill>
                <a:latin typeface="Calibri"/>
              </a:rPr>
              <a:t>CENESAM · Centro de Especializacion Ambiental</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51560"/>
          </a:xfrm>
          <a:prstGeom prst="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51560"/>
            <a:ext cx="12191695" cy="28000"/>
          </a:xfrm>
          <a:prstGeom prst="rect">
            <a:avLst/>
          </a:prstGeom>
          <a:solidFill>
            <a:srgbClr val="E6D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457200"/>
          </a:xfrm>
          <a:prstGeom prst="rect">
            <a:avLst/>
          </a:prstGeom>
          <a:noFill/>
        </p:spPr>
        <p:txBody>
          <a:bodyPr wrap="square">
            <a:spAutoFit/>
          </a:bodyPr>
          <a:lstStyle/>
          <a:p>
            <a:pPr algn="l">
              <a:spcAft>
                <a:spcPts val="0"/>
              </a:spcAft>
            </a:pPr>
            <a:r>
              <a:rPr sz="2400" b="1">
                <a:solidFill>
                  <a:srgbClr val="FFFFFF"/>
                </a:solidFill>
                <a:latin typeface="Calibri"/>
              </a:rPr>
              <a:t>Las dos normas que nunca deben confundirse</a:t>
            </a:r>
          </a:p>
        </p:txBody>
      </p:sp>
      <p:sp>
        <p:nvSpPr>
          <p:cNvPr id="6" name="Rounded Rectangle 5"/>
          <p:cNvSpPr/>
          <p:nvPr/>
        </p:nvSpPr>
        <p:spPr>
          <a:xfrm>
            <a:off x="731520" y="1828800"/>
            <a:ext cx="10698480" cy="1691640"/>
          </a:xfrm>
          <a:prstGeom prst="round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lIns="411480" rIns="411480" wrap="square"/>
          <a:lstStyle/>
          <a:p>
            <a:pPr algn="ctr"/>
            <a:r>
              <a:rPr sz="1900" b="1">
                <a:solidFill>
                  <a:srgbClr val="FFFFFF"/>
                </a:solidFill>
                <a:latin typeface="Calibri"/>
              </a:rPr>
              <a:t>Una fija la calidad que debe tener EL CUERPO DE AGUA, segun el uso asignado. Otra fija lo que puede contener UNA DESCARGA, segun la actividad del titular. Son instrumentos distintos, con valores distintos y sujetos distintos.</a:t>
            </a:r>
          </a:p>
        </p:txBody>
      </p:sp>
      <p:sp>
        <p:nvSpPr>
          <p:cNvPr id="7" name="TextBox 6"/>
          <p:cNvSpPr txBox="1"/>
          <p:nvPr/>
        </p:nvSpPr>
        <p:spPr>
          <a:xfrm>
            <a:off x="914400" y="3886200"/>
            <a:ext cx="10332720" cy="1645920"/>
          </a:xfrm>
          <a:prstGeom prst="rect">
            <a:avLst/>
          </a:prstGeom>
          <a:noFill/>
        </p:spPr>
        <p:txBody>
          <a:bodyPr wrap="square">
            <a:spAutoFit/>
          </a:bodyPr>
          <a:lstStyle/>
          <a:p>
            <a:pPr>
              <a:spcAft>
                <a:spcPts val="400"/>
              </a:spcAft>
            </a:pPr>
            <a:r>
              <a:rPr sz="1500">
                <a:solidFill>
                  <a:srgbClr val="222B27"/>
                </a:solidFill>
                <a:latin typeface="Calibri"/>
              </a:rPr>
              <a:t>Compararlas entre si invalida el informe completo</a:t>
            </a:r>
          </a:p>
        </p:txBody>
      </p:sp>
      <p:sp>
        <p:nvSpPr>
          <p:cNvPr id="8" name="TextBox 7"/>
          <p:cNvSpPr txBox="1"/>
          <p:nvPr/>
        </p:nvSpPr>
        <p:spPr>
          <a:xfrm>
            <a:off x="502920" y="6473952"/>
            <a:ext cx="11185855" cy="274320"/>
          </a:xfrm>
          <a:prstGeom prst="rect">
            <a:avLst/>
          </a:prstGeom>
          <a:noFill/>
        </p:spPr>
        <p:txBody>
          <a:bodyPr wrap="none">
            <a:spAutoFit/>
          </a:bodyPr>
          <a:lstStyle/>
          <a:p>
            <a:r>
              <a:rPr sz="800">
                <a:solidFill>
                  <a:srgbClr val="8C9A93"/>
                </a:solidFill>
                <a:latin typeface="Calibri"/>
              </a:rPr>
              <a:t>CENESAM · Monitoreo de la Calidad Ambiental · Módulo 1</a:t>
            </a:r>
          </a:p>
        </p:txBody>
      </p:sp>
      <p:sp>
        <p:nvSpPr>
          <p:cNvPr id="9" name="TextBox 8"/>
          <p:cNvSpPr txBox="1"/>
          <p:nvPr/>
        </p:nvSpPr>
        <p:spPr>
          <a:xfrm>
            <a:off x="11368735" y="6473952"/>
            <a:ext cx="457200" cy="274320"/>
          </a:xfrm>
          <a:prstGeom prst="rect">
            <a:avLst/>
          </a:prstGeom>
          <a:noFill/>
        </p:spPr>
        <p:txBody>
          <a:bodyPr wrap="none">
            <a:spAutoFit/>
          </a:bodyPr>
          <a:lstStyle/>
          <a:p>
            <a:pPr algn="r"/>
            <a:r>
              <a:rPr sz="900" b="1">
                <a:solidFill>
                  <a:srgbClr val="0E3B2E"/>
                </a:solidFill>
                <a:latin typeface="Calibri"/>
              </a:rPr>
              <a:t>2</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51560"/>
          </a:xfrm>
          <a:prstGeom prst="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51560"/>
            <a:ext cx="12191695" cy="28000"/>
          </a:xfrm>
          <a:prstGeom prst="rect">
            <a:avLst/>
          </a:prstGeom>
          <a:solidFill>
            <a:srgbClr val="E6D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457200"/>
          </a:xfrm>
          <a:prstGeom prst="rect">
            <a:avLst/>
          </a:prstGeom>
          <a:noFill/>
        </p:spPr>
        <p:txBody>
          <a:bodyPr wrap="square">
            <a:spAutoFit/>
          </a:bodyPr>
          <a:lstStyle/>
          <a:p>
            <a:pPr algn="l">
              <a:spcAft>
                <a:spcPts val="0"/>
              </a:spcAft>
            </a:pPr>
            <a:r>
              <a:rPr sz="2400" b="1">
                <a:solidFill>
                  <a:srgbClr val="FFFFFF"/>
                </a:solidFill>
                <a:latin typeface="Calibri"/>
              </a:rPr>
              <a:t>Marco normativo por pais (1 de 2)</a:t>
            </a:r>
          </a:p>
        </p:txBody>
      </p:sp>
      <p:sp>
        <p:nvSpPr>
          <p:cNvPr id="6" name="TextBox 5"/>
          <p:cNvSpPr txBox="1"/>
          <p:nvPr/>
        </p:nvSpPr>
        <p:spPr>
          <a:xfrm>
            <a:off x="502920" y="621792"/>
            <a:ext cx="11185855" cy="365760"/>
          </a:xfrm>
          <a:prstGeom prst="rect">
            <a:avLst/>
          </a:prstGeom>
          <a:noFill/>
        </p:spPr>
        <p:txBody>
          <a:bodyPr wrap="square">
            <a:spAutoFit/>
          </a:bodyPr>
          <a:lstStyle/>
          <a:p>
            <a:pPr algn="l">
              <a:spcAft>
                <a:spcPts val="0"/>
              </a:spcAft>
            </a:pPr>
            <a:r>
              <a:rPr sz="1200" b="0">
                <a:solidFill>
                  <a:srgbClr val="E6D6A8"/>
                </a:solidFill>
                <a:latin typeface="Calibri"/>
              </a:rPr>
              <a:t>Calidad del cuerpo de agua y descargas</a:t>
            </a:r>
          </a:p>
        </p:txBody>
      </p:sp>
      <p:graphicFrame>
        <p:nvGraphicFramePr>
          <p:cNvPr id="7" name="Table 6"/>
          <p:cNvGraphicFramePr>
            <a:graphicFrameLocks noGrp="1"/>
          </p:cNvGraphicFramePr>
          <p:nvPr/>
        </p:nvGraphicFramePr>
        <p:xfrm>
          <a:off x="685800" y="1645920"/>
          <a:ext cx="10789920" cy="2852928"/>
        </p:xfrm>
        <a:graphic>
          <a:graphicData uri="http://schemas.openxmlformats.org/drawingml/2006/table">
            <a:tbl>
              <a:tblPr firstRow="1" bandRow="1">
                <a:tableStyleId>{5C22544A-7EE6-4342-B048-85BDC9FD1C3A}</a:tableStyleId>
              </a:tblPr>
              <a:tblGrid>
                <a:gridCol w="4023360"/>
                <a:gridCol w="6766560"/>
              </a:tblGrid>
              <a:tr h="475488">
                <a:tc>
                  <a:txBody>
                    <a:bodyPr wrap="square"/>
                    <a:lstStyle/>
                    <a:p>
                      <a:r>
                        <a:rPr sz="1200" b="1">
                          <a:solidFill>
                            <a:srgbClr val="FFFFFF"/>
                          </a:solidFill>
                          <a:latin typeface="Calibri"/>
                        </a:rPr>
                        <a:t>Pais</a:t>
                      </a:r>
                    </a:p>
                  </a:txBody>
                  <a:tcPr marL="109728" marT="45720" anchor="ctr">
                    <a:solidFill>
                      <a:srgbClr val="0E3B2E"/>
                    </a:solidFill>
                  </a:tcPr>
                </a:tc>
                <a:tc>
                  <a:txBody>
                    <a:bodyPr wrap="square"/>
                    <a:lstStyle/>
                    <a:p>
                      <a:r>
                        <a:rPr sz="1200" b="1">
                          <a:solidFill>
                            <a:srgbClr val="FFFFFF"/>
                          </a:solidFill>
                          <a:latin typeface="Calibri"/>
                        </a:rPr>
                        <a:t>Normas de referencia</a:t>
                      </a:r>
                    </a:p>
                  </a:txBody>
                  <a:tcPr marL="109728" marT="45720" anchor="ctr">
                    <a:solidFill>
                      <a:srgbClr val="0E3B2E"/>
                    </a:solidFill>
                  </a:tcPr>
                </a:tc>
              </a:tr>
              <a:tr h="475488">
                <a:tc>
                  <a:txBody>
                    <a:bodyPr wrap="square"/>
                    <a:lstStyle/>
                    <a:p>
                      <a:r>
                        <a:rPr sz="1100" b="1">
                          <a:solidFill>
                            <a:srgbClr val="0E3B2E"/>
                          </a:solidFill>
                          <a:latin typeface="Calibri"/>
                        </a:rPr>
                        <a:t>Peru</a:t>
                      </a:r>
                    </a:p>
                  </a:txBody>
                  <a:tcPr marL="109728" marT="36576" anchor="ctr">
                    <a:solidFill>
                      <a:srgbClr val="F4F8F5"/>
                    </a:solidFill>
                  </a:tcPr>
                </a:tc>
                <a:tc>
                  <a:txBody>
                    <a:bodyPr wrap="square"/>
                    <a:lstStyle/>
                    <a:p>
                      <a:r>
                        <a:rPr sz="1100">
                          <a:solidFill>
                            <a:srgbClr val="222B27"/>
                          </a:solidFill>
                          <a:latin typeface="Calibri"/>
                        </a:rPr>
                        <a:t>D.S. 004-2017-MINAM · LMP sectoriales y VMA</a:t>
                      </a:r>
                    </a:p>
                  </a:txBody>
                  <a:tcPr marL="109728" marT="36576" anchor="ctr">
                    <a:solidFill>
                      <a:srgbClr val="F4F8F5"/>
                    </a:solidFill>
                  </a:tcPr>
                </a:tc>
              </a:tr>
              <a:tr h="475488">
                <a:tc>
                  <a:txBody>
                    <a:bodyPr wrap="square"/>
                    <a:lstStyle/>
                    <a:p>
                      <a:r>
                        <a:rPr sz="1100" b="1">
                          <a:solidFill>
                            <a:srgbClr val="0E3B2E"/>
                          </a:solidFill>
                          <a:latin typeface="Calibri"/>
                        </a:rPr>
                        <a:t>Mexico</a:t>
                      </a:r>
                    </a:p>
                  </a:txBody>
                  <a:tcPr marL="109728" marT="36576" anchor="ctr">
                    <a:solidFill>
                      <a:srgbClr val="FFFFFF"/>
                    </a:solidFill>
                  </a:tcPr>
                </a:tc>
                <a:tc>
                  <a:txBody>
                    <a:bodyPr wrap="square"/>
                    <a:lstStyle/>
                    <a:p>
                      <a:r>
                        <a:rPr sz="1100">
                          <a:solidFill>
                            <a:srgbClr val="222B27"/>
                          </a:solidFill>
                          <a:latin typeface="Calibri"/>
                        </a:rPr>
                        <a:t>Declaratorias de CONAGUA · NOM-001-SEMARNAT-2021</a:t>
                      </a:r>
                    </a:p>
                  </a:txBody>
                  <a:tcPr marL="109728" marT="36576" anchor="ctr">
                    <a:solidFill>
                      <a:srgbClr val="FFFFFF"/>
                    </a:solidFill>
                  </a:tcPr>
                </a:tc>
              </a:tr>
              <a:tr h="475488">
                <a:tc>
                  <a:txBody>
                    <a:bodyPr wrap="square"/>
                    <a:lstStyle/>
                    <a:p>
                      <a:r>
                        <a:rPr sz="1100" b="1">
                          <a:solidFill>
                            <a:srgbClr val="0E3B2E"/>
                          </a:solidFill>
                          <a:latin typeface="Calibri"/>
                        </a:rPr>
                        <a:t>Colombia</a:t>
                      </a:r>
                    </a:p>
                  </a:txBody>
                  <a:tcPr marL="109728" marT="36576" anchor="ctr">
                    <a:solidFill>
                      <a:srgbClr val="F4F8F5"/>
                    </a:solidFill>
                  </a:tcPr>
                </a:tc>
                <a:tc>
                  <a:txBody>
                    <a:bodyPr wrap="square"/>
                    <a:lstStyle/>
                    <a:p>
                      <a:r>
                        <a:rPr sz="1100">
                          <a:solidFill>
                            <a:srgbClr val="222B27"/>
                          </a:solidFill>
                          <a:latin typeface="Calibri"/>
                        </a:rPr>
                        <a:t>Decreto 1076 de 2015 · Resolucion 631 de 2015</a:t>
                      </a:r>
                    </a:p>
                  </a:txBody>
                  <a:tcPr marL="109728" marT="36576" anchor="ctr">
                    <a:solidFill>
                      <a:srgbClr val="F4F8F5"/>
                    </a:solidFill>
                  </a:tcPr>
                </a:tc>
              </a:tr>
              <a:tr h="475488">
                <a:tc>
                  <a:txBody>
                    <a:bodyPr wrap="square"/>
                    <a:lstStyle/>
                    <a:p>
                      <a:r>
                        <a:rPr sz="1100" b="1">
                          <a:solidFill>
                            <a:srgbClr val="0E3B2E"/>
                          </a:solidFill>
                          <a:latin typeface="Calibri"/>
                        </a:rPr>
                        <a:t>Chile</a:t>
                      </a:r>
                    </a:p>
                  </a:txBody>
                  <a:tcPr marL="109728" marT="36576" anchor="ctr">
                    <a:solidFill>
                      <a:srgbClr val="FFFFFF"/>
                    </a:solidFill>
                  </a:tcPr>
                </a:tc>
                <a:tc>
                  <a:txBody>
                    <a:bodyPr wrap="square"/>
                    <a:lstStyle/>
                    <a:p>
                      <a:r>
                        <a:rPr sz="1100">
                          <a:solidFill>
                            <a:srgbClr val="222B27"/>
                          </a:solidFill>
                          <a:latin typeface="Calibri"/>
                        </a:rPr>
                        <a:t>NCh 1333 (1978) y NSCA · D.S. 90/2000 y D.S. 609</a:t>
                      </a:r>
                    </a:p>
                  </a:txBody>
                  <a:tcPr marL="109728" marT="36576" anchor="ctr">
                    <a:solidFill>
                      <a:srgbClr val="FFFFFF"/>
                    </a:solidFill>
                  </a:tcPr>
                </a:tc>
              </a:tr>
              <a:tr h="475488">
                <a:tc>
                  <a:txBody>
                    <a:bodyPr wrap="square"/>
                    <a:lstStyle/>
                    <a:p>
                      <a:r>
                        <a:rPr sz="1100" b="1">
                          <a:solidFill>
                            <a:srgbClr val="0E3B2E"/>
                          </a:solidFill>
                          <a:latin typeface="Calibri"/>
                        </a:rPr>
                        <a:t>Ecuador</a:t>
                      </a:r>
                    </a:p>
                  </a:txBody>
                  <a:tcPr marL="109728" marT="36576" anchor="ctr">
                    <a:solidFill>
                      <a:srgbClr val="F4F8F5"/>
                    </a:solidFill>
                  </a:tcPr>
                </a:tc>
                <a:tc>
                  <a:txBody>
                    <a:bodyPr wrap="square"/>
                    <a:lstStyle/>
                    <a:p>
                      <a:r>
                        <a:rPr sz="1100">
                          <a:solidFill>
                            <a:srgbClr val="222B27"/>
                          </a:solidFill>
                          <a:latin typeface="Calibri"/>
                        </a:rPr>
                        <a:t>Acuerdo 097-A, Anexo 1 — norma unica</a:t>
                      </a:r>
                    </a:p>
                  </a:txBody>
                  <a:tcPr marL="109728" marT="36576" anchor="ctr">
                    <a:solidFill>
                      <a:srgbClr val="F4F8F5"/>
                    </a:solidFill>
                  </a:tcPr>
                </a:tc>
              </a:tr>
            </a:tbl>
          </a:graphicData>
        </a:graphic>
      </p:graphicFrame>
      <p:sp>
        <p:nvSpPr>
          <p:cNvPr id="8" name="TextBox 7"/>
          <p:cNvSpPr txBox="1"/>
          <p:nvPr/>
        </p:nvSpPr>
        <p:spPr>
          <a:xfrm>
            <a:off x="502920" y="6473952"/>
            <a:ext cx="11185855" cy="274320"/>
          </a:xfrm>
          <a:prstGeom prst="rect">
            <a:avLst/>
          </a:prstGeom>
          <a:noFill/>
        </p:spPr>
        <p:txBody>
          <a:bodyPr wrap="none">
            <a:spAutoFit/>
          </a:bodyPr>
          <a:lstStyle/>
          <a:p>
            <a:r>
              <a:rPr sz="800">
                <a:solidFill>
                  <a:srgbClr val="8C9A93"/>
                </a:solidFill>
                <a:latin typeface="Calibri"/>
              </a:rPr>
              <a:t>CENESAM · Monitoreo de la Calidad Ambiental · Módulo 1</a:t>
            </a:r>
          </a:p>
        </p:txBody>
      </p:sp>
      <p:sp>
        <p:nvSpPr>
          <p:cNvPr id="9" name="TextBox 8"/>
          <p:cNvSpPr txBox="1"/>
          <p:nvPr/>
        </p:nvSpPr>
        <p:spPr>
          <a:xfrm>
            <a:off x="11368735" y="6473952"/>
            <a:ext cx="457200" cy="274320"/>
          </a:xfrm>
          <a:prstGeom prst="rect">
            <a:avLst/>
          </a:prstGeom>
          <a:noFill/>
        </p:spPr>
        <p:txBody>
          <a:bodyPr wrap="none">
            <a:spAutoFit/>
          </a:bodyPr>
          <a:lstStyle/>
          <a:p>
            <a:pPr algn="r"/>
            <a:r>
              <a:rPr sz="900" b="1">
                <a:solidFill>
                  <a:srgbClr val="0E3B2E"/>
                </a:solidFill>
                <a:latin typeface="Calibri"/>
              </a:rPr>
              <a:t>3</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51560"/>
          </a:xfrm>
          <a:prstGeom prst="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51560"/>
            <a:ext cx="12191695" cy="28000"/>
          </a:xfrm>
          <a:prstGeom prst="rect">
            <a:avLst/>
          </a:prstGeom>
          <a:solidFill>
            <a:srgbClr val="E6D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457200"/>
          </a:xfrm>
          <a:prstGeom prst="rect">
            <a:avLst/>
          </a:prstGeom>
          <a:noFill/>
        </p:spPr>
        <p:txBody>
          <a:bodyPr wrap="square">
            <a:spAutoFit/>
          </a:bodyPr>
          <a:lstStyle/>
          <a:p>
            <a:pPr algn="l">
              <a:spcAft>
                <a:spcPts val="0"/>
              </a:spcAft>
            </a:pPr>
            <a:r>
              <a:rPr sz="2400" b="1">
                <a:solidFill>
                  <a:srgbClr val="FFFFFF"/>
                </a:solidFill>
                <a:latin typeface="Calibri"/>
              </a:rPr>
              <a:t>Marco normativo por pais (2 de 2)</a:t>
            </a:r>
          </a:p>
        </p:txBody>
      </p:sp>
      <p:sp>
        <p:nvSpPr>
          <p:cNvPr id="6" name="TextBox 5"/>
          <p:cNvSpPr txBox="1"/>
          <p:nvPr/>
        </p:nvSpPr>
        <p:spPr>
          <a:xfrm>
            <a:off x="502920" y="621792"/>
            <a:ext cx="11185855" cy="365760"/>
          </a:xfrm>
          <a:prstGeom prst="rect">
            <a:avLst/>
          </a:prstGeom>
          <a:noFill/>
        </p:spPr>
        <p:txBody>
          <a:bodyPr wrap="square">
            <a:spAutoFit/>
          </a:bodyPr>
          <a:lstStyle/>
          <a:p>
            <a:pPr algn="l">
              <a:spcAft>
                <a:spcPts val="0"/>
              </a:spcAft>
            </a:pPr>
            <a:r>
              <a:rPr sz="1200" b="0">
                <a:solidFill>
                  <a:srgbClr val="E6D6A8"/>
                </a:solidFill>
                <a:latin typeface="Calibri"/>
              </a:rPr>
              <a:t>La referencia se abre siempre en la fuente oficial</a:t>
            </a:r>
          </a:p>
        </p:txBody>
      </p:sp>
      <p:graphicFrame>
        <p:nvGraphicFramePr>
          <p:cNvPr id="7" name="Table 6"/>
          <p:cNvGraphicFramePr>
            <a:graphicFrameLocks noGrp="1"/>
          </p:cNvGraphicFramePr>
          <p:nvPr/>
        </p:nvGraphicFramePr>
        <p:xfrm>
          <a:off x="685800" y="1645920"/>
          <a:ext cx="10789920" cy="2852928"/>
        </p:xfrm>
        <a:graphic>
          <a:graphicData uri="http://schemas.openxmlformats.org/drawingml/2006/table">
            <a:tbl>
              <a:tblPr firstRow="1" bandRow="1">
                <a:tableStyleId>{5C22544A-7EE6-4342-B048-85BDC9FD1C3A}</a:tableStyleId>
              </a:tblPr>
              <a:tblGrid>
                <a:gridCol w="4023360"/>
                <a:gridCol w="6766560"/>
              </a:tblGrid>
              <a:tr h="475488">
                <a:tc>
                  <a:txBody>
                    <a:bodyPr wrap="square"/>
                    <a:lstStyle/>
                    <a:p>
                      <a:r>
                        <a:rPr sz="1200" b="1">
                          <a:solidFill>
                            <a:srgbClr val="FFFFFF"/>
                          </a:solidFill>
                          <a:latin typeface="Calibri"/>
                        </a:rPr>
                        <a:t>Pais</a:t>
                      </a:r>
                    </a:p>
                  </a:txBody>
                  <a:tcPr marL="109728" marT="45720" anchor="ctr">
                    <a:solidFill>
                      <a:srgbClr val="0E3B2E"/>
                    </a:solidFill>
                  </a:tcPr>
                </a:tc>
                <a:tc>
                  <a:txBody>
                    <a:bodyPr wrap="square"/>
                    <a:lstStyle/>
                    <a:p>
                      <a:r>
                        <a:rPr sz="1200" b="1">
                          <a:solidFill>
                            <a:srgbClr val="FFFFFF"/>
                          </a:solidFill>
                          <a:latin typeface="Calibri"/>
                        </a:rPr>
                        <a:t>Normas de referencia</a:t>
                      </a:r>
                    </a:p>
                  </a:txBody>
                  <a:tcPr marL="109728" marT="45720" anchor="ctr">
                    <a:solidFill>
                      <a:srgbClr val="0E3B2E"/>
                    </a:solidFill>
                  </a:tcPr>
                </a:tc>
              </a:tr>
              <a:tr h="475488">
                <a:tc>
                  <a:txBody>
                    <a:bodyPr wrap="square"/>
                    <a:lstStyle/>
                    <a:p>
                      <a:r>
                        <a:rPr sz="1100" b="1">
                          <a:solidFill>
                            <a:srgbClr val="0E3B2E"/>
                          </a:solidFill>
                          <a:latin typeface="Calibri"/>
                        </a:rPr>
                        <a:t>Brasil</a:t>
                      </a:r>
                    </a:p>
                  </a:txBody>
                  <a:tcPr marL="109728" marT="36576" anchor="ctr">
                    <a:solidFill>
                      <a:srgbClr val="F4F8F5"/>
                    </a:solidFill>
                  </a:tcPr>
                </a:tc>
                <a:tc>
                  <a:txBody>
                    <a:bodyPr wrap="square"/>
                    <a:lstStyle/>
                    <a:p>
                      <a:r>
                        <a:rPr sz="1100">
                          <a:solidFill>
                            <a:srgbClr val="222B27"/>
                          </a:solidFill>
                          <a:latin typeface="Calibri"/>
                        </a:rPr>
                        <a:t>CONAMA 357/2005 · CONAMA 430/2011</a:t>
                      </a:r>
                    </a:p>
                  </a:txBody>
                  <a:tcPr marL="109728" marT="36576" anchor="ctr">
                    <a:solidFill>
                      <a:srgbClr val="F4F8F5"/>
                    </a:solidFill>
                  </a:tcPr>
                </a:tc>
              </a:tr>
              <a:tr h="475488">
                <a:tc>
                  <a:txBody>
                    <a:bodyPr wrap="square"/>
                    <a:lstStyle/>
                    <a:p>
                      <a:r>
                        <a:rPr sz="1100" b="1">
                          <a:solidFill>
                            <a:srgbClr val="0E3B2E"/>
                          </a:solidFill>
                          <a:latin typeface="Calibri"/>
                        </a:rPr>
                        <a:t>Argentina</a:t>
                      </a:r>
                    </a:p>
                  </a:txBody>
                  <a:tcPr marL="109728" marT="36576" anchor="ctr">
                    <a:solidFill>
                      <a:srgbClr val="FFFFFF"/>
                    </a:solidFill>
                  </a:tcPr>
                </a:tc>
                <a:tc>
                  <a:txBody>
                    <a:bodyPr wrap="square"/>
                    <a:lstStyle/>
                    <a:p>
                      <a:r>
                        <a:rPr sz="1100">
                          <a:solidFill>
                            <a:srgbClr val="222B27"/>
                          </a:solidFill>
                          <a:latin typeface="Calibri"/>
                        </a:rPr>
                        <a:t>Ley 25.688 · normativa provincial</a:t>
                      </a:r>
                    </a:p>
                  </a:txBody>
                  <a:tcPr marL="109728" marT="36576" anchor="ctr">
                    <a:solidFill>
                      <a:srgbClr val="FFFFFF"/>
                    </a:solidFill>
                  </a:tcPr>
                </a:tc>
              </a:tr>
              <a:tr h="475488">
                <a:tc>
                  <a:txBody>
                    <a:bodyPr wrap="square"/>
                    <a:lstStyle/>
                    <a:p>
                      <a:r>
                        <a:rPr sz="1100" b="1">
                          <a:solidFill>
                            <a:srgbClr val="0E3B2E"/>
                          </a:solidFill>
                          <a:latin typeface="Calibri"/>
                        </a:rPr>
                        <a:t>Bolivia</a:t>
                      </a:r>
                    </a:p>
                  </a:txBody>
                  <a:tcPr marL="109728" marT="36576" anchor="ctr">
                    <a:solidFill>
                      <a:srgbClr val="F4F8F5"/>
                    </a:solidFill>
                  </a:tcPr>
                </a:tc>
                <a:tc>
                  <a:txBody>
                    <a:bodyPr wrap="square"/>
                    <a:lstStyle/>
                    <a:p>
                      <a:r>
                        <a:rPr sz="1100">
                          <a:solidFill>
                            <a:srgbClr val="222B27"/>
                          </a:solidFill>
                          <a:latin typeface="Calibri"/>
                        </a:rPr>
                        <a:t>RMCH D.S. 24176/1995 — norma unica</a:t>
                      </a:r>
                    </a:p>
                  </a:txBody>
                  <a:tcPr marL="109728" marT="36576" anchor="ctr">
                    <a:solidFill>
                      <a:srgbClr val="F4F8F5"/>
                    </a:solidFill>
                  </a:tcPr>
                </a:tc>
              </a:tr>
              <a:tr h="475488">
                <a:tc>
                  <a:txBody>
                    <a:bodyPr wrap="square"/>
                    <a:lstStyle/>
                    <a:p>
                      <a:r>
                        <a:rPr sz="1100" b="1">
                          <a:solidFill>
                            <a:srgbClr val="0E3B2E"/>
                          </a:solidFill>
                          <a:latin typeface="Calibri"/>
                        </a:rPr>
                        <a:t>Costa Rica</a:t>
                      </a:r>
                    </a:p>
                  </a:txBody>
                  <a:tcPr marL="109728" marT="36576" anchor="ctr">
                    <a:solidFill>
                      <a:srgbClr val="FFFFFF"/>
                    </a:solidFill>
                  </a:tcPr>
                </a:tc>
                <a:tc>
                  <a:txBody>
                    <a:bodyPr wrap="square"/>
                    <a:lstStyle/>
                    <a:p>
                      <a:r>
                        <a:rPr sz="1100">
                          <a:solidFill>
                            <a:srgbClr val="222B27"/>
                          </a:solidFill>
                          <a:latin typeface="Calibri"/>
                        </a:rPr>
                        <a:t>D.E. 33903-MINAE-S · D.E. 33601-MINAE-S</a:t>
                      </a:r>
                    </a:p>
                  </a:txBody>
                  <a:tcPr marL="109728" marT="36576" anchor="ctr">
                    <a:solidFill>
                      <a:srgbClr val="FFFFFF"/>
                    </a:solidFill>
                  </a:tcPr>
                </a:tc>
              </a:tr>
              <a:tr h="475488">
                <a:tc>
                  <a:txBody>
                    <a:bodyPr wrap="square"/>
                    <a:lstStyle/>
                    <a:p>
                      <a:r>
                        <a:rPr sz="1100" b="1">
                          <a:solidFill>
                            <a:srgbClr val="0E3B2E"/>
                          </a:solidFill>
                          <a:latin typeface="Calibri"/>
                        </a:rPr>
                        <a:t>Panama</a:t>
                      </a:r>
                    </a:p>
                  </a:txBody>
                  <a:tcPr marL="109728" marT="36576" anchor="ctr">
                    <a:solidFill>
                      <a:srgbClr val="F4F8F5"/>
                    </a:solidFill>
                  </a:tcPr>
                </a:tc>
                <a:tc>
                  <a:txBody>
                    <a:bodyPr wrap="square"/>
                    <a:lstStyle/>
                    <a:p>
                      <a:r>
                        <a:rPr sz="1100">
                          <a:solidFill>
                            <a:srgbClr val="222B27"/>
                          </a:solidFill>
                          <a:latin typeface="Calibri"/>
                        </a:rPr>
                        <a:t>DGNTI-COPANIT 35-2019</a:t>
                      </a:r>
                    </a:p>
                  </a:txBody>
                  <a:tcPr marL="109728" marT="36576" anchor="ctr">
                    <a:solidFill>
                      <a:srgbClr val="F4F8F5"/>
                    </a:solidFill>
                  </a:tcPr>
                </a:tc>
              </a:tr>
            </a:tbl>
          </a:graphicData>
        </a:graphic>
      </p:graphicFrame>
      <p:sp>
        <p:nvSpPr>
          <p:cNvPr id="8" name="TextBox 7"/>
          <p:cNvSpPr txBox="1"/>
          <p:nvPr/>
        </p:nvSpPr>
        <p:spPr>
          <a:xfrm>
            <a:off x="502920" y="6473952"/>
            <a:ext cx="11185855" cy="274320"/>
          </a:xfrm>
          <a:prstGeom prst="rect">
            <a:avLst/>
          </a:prstGeom>
          <a:noFill/>
        </p:spPr>
        <p:txBody>
          <a:bodyPr wrap="none">
            <a:spAutoFit/>
          </a:bodyPr>
          <a:lstStyle/>
          <a:p>
            <a:r>
              <a:rPr sz="800">
                <a:solidFill>
                  <a:srgbClr val="8C9A93"/>
                </a:solidFill>
                <a:latin typeface="Calibri"/>
              </a:rPr>
              <a:t>CENESAM · Monitoreo de la Calidad Ambiental · Módulo 1</a:t>
            </a:r>
          </a:p>
        </p:txBody>
      </p:sp>
      <p:sp>
        <p:nvSpPr>
          <p:cNvPr id="9" name="TextBox 8"/>
          <p:cNvSpPr txBox="1"/>
          <p:nvPr/>
        </p:nvSpPr>
        <p:spPr>
          <a:xfrm>
            <a:off x="11368735" y="6473952"/>
            <a:ext cx="457200" cy="274320"/>
          </a:xfrm>
          <a:prstGeom prst="rect">
            <a:avLst/>
          </a:prstGeom>
          <a:noFill/>
        </p:spPr>
        <p:txBody>
          <a:bodyPr wrap="none">
            <a:spAutoFit/>
          </a:bodyPr>
          <a:lstStyle/>
          <a:p>
            <a:pPr algn="r"/>
            <a:r>
              <a:rPr sz="900" b="1">
                <a:solidFill>
                  <a:srgbClr val="0E3B2E"/>
                </a:solidFill>
                <a:latin typeface="Calibri"/>
              </a:rPr>
              <a:t>4</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51560"/>
          </a:xfrm>
          <a:prstGeom prst="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51560"/>
            <a:ext cx="12191695" cy="28000"/>
          </a:xfrm>
          <a:prstGeom prst="rect">
            <a:avLst/>
          </a:prstGeom>
          <a:solidFill>
            <a:srgbClr val="E6D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457200"/>
          </a:xfrm>
          <a:prstGeom prst="rect">
            <a:avLst/>
          </a:prstGeom>
          <a:noFill/>
        </p:spPr>
        <p:txBody>
          <a:bodyPr wrap="square">
            <a:spAutoFit/>
          </a:bodyPr>
          <a:lstStyle/>
          <a:p>
            <a:pPr algn="l">
              <a:spcAft>
                <a:spcPts val="0"/>
              </a:spcAft>
            </a:pPr>
            <a:r>
              <a:rPr sz="2400" b="1">
                <a:solidFill>
                  <a:srgbClr val="FFFFFF"/>
                </a:solidFill>
                <a:latin typeface="Calibri"/>
              </a:rPr>
              <a:t>La categoria de uso no la elige el consultor</a:t>
            </a:r>
          </a:p>
        </p:txBody>
      </p:sp>
      <p:sp>
        <p:nvSpPr>
          <p:cNvPr id="6" name="Oval 5"/>
          <p:cNvSpPr/>
          <p:nvPr/>
        </p:nvSpPr>
        <p:spPr>
          <a:xfrm>
            <a:off x="731520" y="1709928"/>
            <a:ext cx="118872" cy="118872"/>
          </a:xfrm>
          <a:prstGeom prst="ellipse">
            <a:avLst/>
          </a:prstGeom>
          <a:solidFill>
            <a:srgbClr val="3F8F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51560" y="1600200"/>
            <a:ext cx="10424160" cy="731520"/>
          </a:xfrm>
          <a:prstGeom prst="rect">
            <a:avLst/>
          </a:prstGeom>
          <a:noFill/>
        </p:spPr>
        <p:txBody>
          <a:bodyPr wrap="square">
            <a:spAutoFit/>
          </a:bodyPr>
          <a:lstStyle/>
          <a:p>
            <a:pPr algn="l">
              <a:spcAft>
                <a:spcPts val="0"/>
              </a:spcAft>
            </a:pPr>
            <a:r>
              <a:rPr sz="1500" b="0">
                <a:solidFill>
                  <a:srgbClr val="222B27"/>
                </a:solidFill>
                <a:latin typeface="Calibri"/>
              </a:rPr>
              <a:t>La asigna la autoridad segun el uso real del cuerpo de agua</a:t>
            </a:r>
          </a:p>
        </p:txBody>
      </p:sp>
      <p:sp>
        <p:nvSpPr>
          <p:cNvPr id="8" name="Oval 7"/>
          <p:cNvSpPr/>
          <p:nvPr/>
        </p:nvSpPr>
        <p:spPr>
          <a:xfrm>
            <a:off x="731520" y="2551176"/>
            <a:ext cx="118872" cy="118872"/>
          </a:xfrm>
          <a:prstGeom prst="ellipse">
            <a:avLst/>
          </a:prstGeom>
          <a:solidFill>
            <a:srgbClr val="3F8F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51560" y="2441448"/>
            <a:ext cx="10424160" cy="731520"/>
          </a:xfrm>
          <a:prstGeom prst="rect">
            <a:avLst/>
          </a:prstGeom>
          <a:noFill/>
        </p:spPr>
        <p:txBody>
          <a:bodyPr wrap="square">
            <a:spAutoFit/>
          </a:bodyPr>
          <a:lstStyle/>
          <a:p>
            <a:pPr algn="l">
              <a:spcAft>
                <a:spcPts val="0"/>
              </a:spcAft>
            </a:pPr>
            <a:r>
              <a:rPr sz="1500" b="0">
                <a:solidFill>
                  <a:srgbClr val="222B27"/>
                </a:solidFill>
                <a:latin typeface="Calibri"/>
              </a:rPr>
              <a:t>Un mismo rio puede tener tramos con clases distintas</a:t>
            </a:r>
          </a:p>
        </p:txBody>
      </p:sp>
      <p:sp>
        <p:nvSpPr>
          <p:cNvPr id="10" name="Oval 9"/>
          <p:cNvSpPr/>
          <p:nvPr/>
        </p:nvSpPr>
        <p:spPr>
          <a:xfrm>
            <a:off x="731520" y="3392424"/>
            <a:ext cx="118872" cy="118872"/>
          </a:xfrm>
          <a:prstGeom prst="ellipse">
            <a:avLst/>
          </a:prstGeom>
          <a:solidFill>
            <a:srgbClr val="3F8F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51560" y="3282696"/>
            <a:ext cx="10424160" cy="731520"/>
          </a:xfrm>
          <a:prstGeom prst="rect">
            <a:avLst/>
          </a:prstGeom>
          <a:noFill/>
        </p:spPr>
        <p:txBody>
          <a:bodyPr wrap="square">
            <a:spAutoFit/>
          </a:bodyPr>
          <a:lstStyle/>
          <a:p>
            <a:pPr algn="l">
              <a:spcAft>
                <a:spcPts val="0"/>
              </a:spcAft>
            </a:pPr>
            <a:r>
              <a:rPr sz="1500" b="0">
                <a:solidFill>
                  <a:srgbClr val="222B27"/>
                </a:solidFill>
                <a:latin typeface="Calibri"/>
              </a:rPr>
              <a:t>Elegir la clase mas comoda es una observacion segura en supervision</a:t>
            </a:r>
          </a:p>
        </p:txBody>
      </p:sp>
      <p:sp>
        <p:nvSpPr>
          <p:cNvPr id="12" name="Oval 11"/>
          <p:cNvSpPr/>
          <p:nvPr/>
        </p:nvSpPr>
        <p:spPr>
          <a:xfrm>
            <a:off x="731520" y="4233672"/>
            <a:ext cx="118872" cy="118872"/>
          </a:xfrm>
          <a:prstGeom prst="ellipse">
            <a:avLst/>
          </a:prstGeom>
          <a:solidFill>
            <a:srgbClr val="3F8F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051560" y="4123944"/>
            <a:ext cx="10424160" cy="731520"/>
          </a:xfrm>
          <a:prstGeom prst="rect">
            <a:avLst/>
          </a:prstGeom>
          <a:noFill/>
        </p:spPr>
        <p:txBody>
          <a:bodyPr wrap="square">
            <a:spAutoFit/>
          </a:bodyPr>
          <a:lstStyle/>
          <a:p>
            <a:pPr algn="l">
              <a:spcAft>
                <a:spcPts val="0"/>
              </a:spcAft>
            </a:pPr>
            <a:r>
              <a:rPr sz="1500" b="0">
                <a:solidFill>
                  <a:srgbClr val="222B27"/>
                </a:solidFill>
                <a:latin typeface="Calibri"/>
              </a:rPr>
              <a:t>Si no esta formalmente asignada, se declara el vacio y se justifica el criterio</a:t>
            </a:r>
          </a:p>
        </p:txBody>
      </p:sp>
      <p:sp>
        <p:nvSpPr>
          <p:cNvPr id="14" name="TextBox 13"/>
          <p:cNvSpPr txBox="1"/>
          <p:nvPr/>
        </p:nvSpPr>
        <p:spPr>
          <a:xfrm>
            <a:off x="502920" y="6473952"/>
            <a:ext cx="11185855" cy="274320"/>
          </a:xfrm>
          <a:prstGeom prst="rect">
            <a:avLst/>
          </a:prstGeom>
          <a:noFill/>
        </p:spPr>
        <p:txBody>
          <a:bodyPr wrap="none">
            <a:spAutoFit/>
          </a:bodyPr>
          <a:lstStyle/>
          <a:p>
            <a:r>
              <a:rPr sz="800">
                <a:solidFill>
                  <a:srgbClr val="8C9A93"/>
                </a:solidFill>
                <a:latin typeface="Calibri"/>
              </a:rPr>
              <a:t>CENESAM · Monitoreo de la Calidad Ambiental · Módulo 1</a:t>
            </a:r>
          </a:p>
        </p:txBody>
      </p:sp>
      <p:sp>
        <p:nvSpPr>
          <p:cNvPr id="15" name="TextBox 14"/>
          <p:cNvSpPr txBox="1"/>
          <p:nvPr/>
        </p:nvSpPr>
        <p:spPr>
          <a:xfrm>
            <a:off x="11368735" y="6473952"/>
            <a:ext cx="457200" cy="274320"/>
          </a:xfrm>
          <a:prstGeom prst="rect">
            <a:avLst/>
          </a:prstGeom>
          <a:noFill/>
        </p:spPr>
        <p:txBody>
          <a:bodyPr wrap="none">
            <a:spAutoFit/>
          </a:bodyPr>
          <a:lstStyle/>
          <a:p>
            <a:pPr algn="r"/>
            <a:r>
              <a:rPr sz="900" b="1">
                <a:solidFill>
                  <a:srgbClr val="0E3B2E"/>
                </a:solidFill>
                <a:latin typeface="Calibri"/>
              </a:rPr>
              <a:t>5</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51560"/>
          </a:xfrm>
          <a:prstGeom prst="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51560"/>
            <a:ext cx="12191695" cy="28000"/>
          </a:xfrm>
          <a:prstGeom prst="rect">
            <a:avLst/>
          </a:prstGeom>
          <a:solidFill>
            <a:srgbClr val="E6D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457200"/>
          </a:xfrm>
          <a:prstGeom prst="rect">
            <a:avLst/>
          </a:prstGeom>
          <a:noFill/>
        </p:spPr>
        <p:txBody>
          <a:bodyPr wrap="square">
            <a:spAutoFit/>
          </a:bodyPr>
          <a:lstStyle/>
          <a:p>
            <a:pPr algn="l">
              <a:spcAft>
                <a:spcPts val="0"/>
              </a:spcAft>
            </a:pPr>
            <a:r>
              <a:rPr sz="2400" b="1">
                <a:solidFill>
                  <a:srgbClr val="FFFFFF"/>
                </a:solidFill>
                <a:latin typeface="Calibri"/>
              </a:rPr>
              <a:t>Parametros: los que viajan y los que no</a:t>
            </a:r>
          </a:p>
        </p:txBody>
      </p:sp>
      <p:sp>
        <p:nvSpPr>
          <p:cNvPr id="6" name="TextBox 5"/>
          <p:cNvSpPr txBox="1"/>
          <p:nvPr/>
        </p:nvSpPr>
        <p:spPr>
          <a:xfrm>
            <a:off x="502920" y="621792"/>
            <a:ext cx="11185855" cy="365760"/>
          </a:xfrm>
          <a:prstGeom prst="rect">
            <a:avLst/>
          </a:prstGeom>
          <a:noFill/>
        </p:spPr>
        <p:txBody>
          <a:bodyPr wrap="square">
            <a:spAutoFit/>
          </a:bodyPr>
          <a:lstStyle/>
          <a:p>
            <a:pPr algn="l">
              <a:spcAft>
                <a:spcPts val="0"/>
              </a:spcAft>
            </a:pPr>
            <a:r>
              <a:rPr sz="1200" b="0">
                <a:solidFill>
                  <a:srgbClr val="E6D6A8"/>
                </a:solidFill>
                <a:latin typeface="Calibri"/>
              </a:rPr>
              <a:t>La primera division no es quimica, es logistica</a:t>
            </a:r>
          </a:p>
        </p:txBody>
      </p:sp>
      <p:graphicFrame>
        <p:nvGraphicFramePr>
          <p:cNvPr id="7" name="Table 6"/>
          <p:cNvGraphicFramePr>
            <a:graphicFrameLocks noGrp="1"/>
          </p:cNvGraphicFramePr>
          <p:nvPr/>
        </p:nvGraphicFramePr>
        <p:xfrm>
          <a:off x="685800" y="1645920"/>
          <a:ext cx="10789920" cy="2852928"/>
        </p:xfrm>
        <a:graphic>
          <a:graphicData uri="http://schemas.openxmlformats.org/drawingml/2006/table">
            <a:tbl>
              <a:tblPr firstRow="1" bandRow="1">
                <a:tableStyleId>{5C22544A-7EE6-4342-B048-85BDC9FD1C3A}</a:tableStyleId>
              </a:tblPr>
              <a:tblGrid>
                <a:gridCol w="4023360"/>
                <a:gridCol w="6766560"/>
              </a:tblGrid>
              <a:tr h="475488">
                <a:tc>
                  <a:txBody>
                    <a:bodyPr wrap="square"/>
                    <a:lstStyle/>
                    <a:p>
                      <a:r>
                        <a:rPr sz="1200" b="1">
                          <a:solidFill>
                            <a:srgbClr val="FFFFFF"/>
                          </a:solidFill>
                          <a:latin typeface="Calibri"/>
                        </a:rPr>
                        <a:t>Se miden en campo</a:t>
                      </a:r>
                    </a:p>
                  </a:txBody>
                  <a:tcPr marL="109728" marT="45720" anchor="ctr">
                    <a:solidFill>
                      <a:srgbClr val="0E3B2E"/>
                    </a:solidFill>
                  </a:tcPr>
                </a:tc>
                <a:tc>
                  <a:txBody>
                    <a:bodyPr wrap="square"/>
                    <a:lstStyle/>
                    <a:p>
                      <a:r>
                        <a:rPr sz="1200" b="1">
                          <a:solidFill>
                            <a:srgbClr val="FFFFFF"/>
                          </a:solidFill>
                          <a:latin typeface="Calibri"/>
                        </a:rPr>
                        <a:t>Por que no viajan</a:t>
                      </a:r>
                    </a:p>
                  </a:txBody>
                  <a:tcPr marL="109728" marT="45720" anchor="ctr">
                    <a:solidFill>
                      <a:srgbClr val="0E3B2E"/>
                    </a:solidFill>
                  </a:tcPr>
                </a:tc>
              </a:tr>
              <a:tr h="475488">
                <a:tc>
                  <a:txBody>
                    <a:bodyPr wrap="square"/>
                    <a:lstStyle/>
                    <a:p>
                      <a:r>
                        <a:rPr sz="1100" b="1">
                          <a:solidFill>
                            <a:srgbClr val="0E3B2E"/>
                          </a:solidFill>
                          <a:latin typeface="Calibri"/>
                        </a:rPr>
                        <a:t>pH</a:t>
                      </a:r>
                    </a:p>
                  </a:txBody>
                  <a:tcPr marL="109728" marT="36576" anchor="ctr">
                    <a:solidFill>
                      <a:srgbClr val="F4F8F5"/>
                    </a:solidFill>
                  </a:tcPr>
                </a:tc>
                <a:tc>
                  <a:txBody>
                    <a:bodyPr wrap="square"/>
                    <a:lstStyle/>
                    <a:p>
                      <a:r>
                        <a:rPr sz="1100">
                          <a:solidFill>
                            <a:srgbClr val="222B27"/>
                          </a:solidFill>
                          <a:latin typeface="Calibri"/>
                        </a:rPr>
                        <a:t>Cambia al desgasificarse el CO2</a:t>
                      </a:r>
                    </a:p>
                  </a:txBody>
                  <a:tcPr marL="109728" marT="36576" anchor="ctr">
                    <a:solidFill>
                      <a:srgbClr val="F4F8F5"/>
                    </a:solidFill>
                  </a:tcPr>
                </a:tc>
              </a:tr>
              <a:tr h="475488">
                <a:tc>
                  <a:txBody>
                    <a:bodyPr wrap="square"/>
                    <a:lstStyle/>
                    <a:p>
                      <a:r>
                        <a:rPr sz="1100" b="1">
                          <a:solidFill>
                            <a:srgbClr val="0E3B2E"/>
                          </a:solidFill>
                          <a:latin typeface="Calibri"/>
                        </a:rPr>
                        <a:t>Temperatura</a:t>
                      </a:r>
                    </a:p>
                  </a:txBody>
                  <a:tcPr marL="109728" marT="36576" anchor="ctr">
                    <a:solidFill>
                      <a:srgbClr val="FFFFFF"/>
                    </a:solidFill>
                  </a:tcPr>
                </a:tc>
                <a:tc>
                  <a:txBody>
                    <a:bodyPr wrap="square"/>
                    <a:lstStyle/>
                    <a:p>
                      <a:r>
                        <a:rPr sz="1100">
                          <a:solidFill>
                            <a:srgbClr val="222B27"/>
                          </a:solidFill>
                          <a:latin typeface="Calibri"/>
                        </a:rPr>
                        <a:t>Es propiedad del momento y del punto</a:t>
                      </a:r>
                    </a:p>
                  </a:txBody>
                  <a:tcPr marL="109728" marT="36576" anchor="ctr">
                    <a:solidFill>
                      <a:srgbClr val="FFFFFF"/>
                    </a:solidFill>
                  </a:tcPr>
                </a:tc>
              </a:tr>
              <a:tr h="475488">
                <a:tc>
                  <a:txBody>
                    <a:bodyPr wrap="square"/>
                    <a:lstStyle/>
                    <a:p>
                      <a:r>
                        <a:rPr sz="1100" b="1">
                          <a:solidFill>
                            <a:srgbClr val="0E3B2E"/>
                          </a:solidFill>
                          <a:latin typeface="Calibri"/>
                        </a:rPr>
                        <a:t>Oxigeno disuelto</a:t>
                      </a:r>
                    </a:p>
                  </a:txBody>
                  <a:tcPr marL="109728" marT="36576" anchor="ctr">
                    <a:solidFill>
                      <a:srgbClr val="F4F8F5"/>
                    </a:solidFill>
                  </a:tcPr>
                </a:tc>
                <a:tc>
                  <a:txBody>
                    <a:bodyPr wrap="square"/>
                    <a:lstStyle/>
                    <a:p>
                      <a:r>
                        <a:rPr sz="1100">
                          <a:solidFill>
                            <a:srgbClr val="222B27"/>
                          </a:solidFill>
                          <a:latin typeface="Calibri"/>
                        </a:rPr>
                        <a:t>Se altera con la agitacion y el aire</a:t>
                      </a:r>
                    </a:p>
                  </a:txBody>
                  <a:tcPr marL="109728" marT="36576" anchor="ctr">
                    <a:solidFill>
                      <a:srgbClr val="F4F8F5"/>
                    </a:solidFill>
                  </a:tcPr>
                </a:tc>
              </a:tr>
              <a:tr h="475488">
                <a:tc>
                  <a:txBody>
                    <a:bodyPr wrap="square"/>
                    <a:lstStyle/>
                    <a:p>
                      <a:r>
                        <a:rPr sz="1100" b="1">
                          <a:solidFill>
                            <a:srgbClr val="0E3B2E"/>
                          </a:solidFill>
                          <a:latin typeface="Calibri"/>
                        </a:rPr>
                        <a:t>Conductividad</a:t>
                      </a:r>
                    </a:p>
                  </a:txBody>
                  <a:tcPr marL="109728" marT="36576" anchor="ctr">
                    <a:solidFill>
                      <a:srgbClr val="FFFFFF"/>
                    </a:solidFill>
                  </a:tcPr>
                </a:tc>
                <a:tc>
                  <a:txBody>
                    <a:bodyPr wrap="square"/>
                    <a:lstStyle/>
                    <a:p>
                      <a:r>
                        <a:rPr sz="1100">
                          <a:solidFill>
                            <a:srgbClr val="222B27"/>
                          </a:solidFill>
                          <a:latin typeface="Calibri"/>
                        </a:rPr>
                        <a:t>Coherencia con el resto de datos de campo</a:t>
                      </a:r>
                    </a:p>
                  </a:txBody>
                  <a:tcPr marL="109728" marT="36576" anchor="ctr">
                    <a:solidFill>
                      <a:srgbClr val="FFFFFF"/>
                    </a:solidFill>
                  </a:tcPr>
                </a:tc>
              </a:tr>
              <a:tr h="475488">
                <a:tc>
                  <a:txBody>
                    <a:bodyPr wrap="square"/>
                    <a:lstStyle/>
                    <a:p>
                      <a:r>
                        <a:rPr sz="1100" b="1">
                          <a:solidFill>
                            <a:srgbClr val="0E3B2E"/>
                          </a:solidFill>
                          <a:latin typeface="Calibri"/>
                        </a:rPr>
                        <a:t>Caudal</a:t>
                      </a:r>
                    </a:p>
                  </a:txBody>
                  <a:tcPr marL="109728" marT="36576" anchor="ctr">
                    <a:solidFill>
                      <a:srgbClr val="F4F8F5"/>
                    </a:solidFill>
                  </a:tcPr>
                </a:tc>
                <a:tc>
                  <a:txBody>
                    <a:bodyPr wrap="square"/>
                    <a:lstStyle/>
                    <a:p>
                      <a:r>
                        <a:rPr sz="1100">
                          <a:solidFill>
                            <a:srgbClr val="222B27"/>
                          </a:solidFill>
                          <a:latin typeface="Calibri"/>
                        </a:rPr>
                        <a:t>No es propiedad de la muestra, sino del cauce</a:t>
                      </a:r>
                    </a:p>
                  </a:txBody>
                  <a:tcPr marL="109728" marT="36576" anchor="ctr">
                    <a:solidFill>
                      <a:srgbClr val="F4F8F5"/>
                    </a:solidFill>
                  </a:tcPr>
                </a:tc>
              </a:tr>
            </a:tbl>
          </a:graphicData>
        </a:graphic>
      </p:graphicFrame>
      <p:sp>
        <p:nvSpPr>
          <p:cNvPr id="8" name="TextBox 7"/>
          <p:cNvSpPr txBox="1"/>
          <p:nvPr/>
        </p:nvSpPr>
        <p:spPr>
          <a:xfrm>
            <a:off x="502920" y="6473952"/>
            <a:ext cx="11185855" cy="274320"/>
          </a:xfrm>
          <a:prstGeom prst="rect">
            <a:avLst/>
          </a:prstGeom>
          <a:noFill/>
        </p:spPr>
        <p:txBody>
          <a:bodyPr wrap="none">
            <a:spAutoFit/>
          </a:bodyPr>
          <a:lstStyle/>
          <a:p>
            <a:r>
              <a:rPr sz="800">
                <a:solidFill>
                  <a:srgbClr val="8C9A93"/>
                </a:solidFill>
                <a:latin typeface="Calibri"/>
              </a:rPr>
              <a:t>CENESAM · Monitoreo de la Calidad Ambiental · Módulo 1</a:t>
            </a:r>
          </a:p>
        </p:txBody>
      </p:sp>
      <p:sp>
        <p:nvSpPr>
          <p:cNvPr id="9" name="TextBox 8"/>
          <p:cNvSpPr txBox="1"/>
          <p:nvPr/>
        </p:nvSpPr>
        <p:spPr>
          <a:xfrm>
            <a:off x="11368735" y="6473952"/>
            <a:ext cx="457200" cy="274320"/>
          </a:xfrm>
          <a:prstGeom prst="rect">
            <a:avLst/>
          </a:prstGeom>
          <a:noFill/>
        </p:spPr>
        <p:txBody>
          <a:bodyPr wrap="none">
            <a:spAutoFit/>
          </a:bodyPr>
          <a:lstStyle/>
          <a:p>
            <a:pPr algn="r"/>
            <a:r>
              <a:rPr sz="900" b="1">
                <a:solidFill>
                  <a:srgbClr val="0E3B2E"/>
                </a:solidFill>
                <a:latin typeface="Calibri"/>
              </a:rPr>
              <a:t>6</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51560"/>
          </a:xfrm>
          <a:prstGeom prst="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51560"/>
            <a:ext cx="12191695" cy="28000"/>
          </a:xfrm>
          <a:prstGeom prst="rect">
            <a:avLst/>
          </a:prstGeom>
          <a:solidFill>
            <a:srgbClr val="E6D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457200"/>
          </a:xfrm>
          <a:prstGeom prst="rect">
            <a:avLst/>
          </a:prstGeom>
          <a:noFill/>
        </p:spPr>
        <p:txBody>
          <a:bodyPr wrap="square">
            <a:spAutoFit/>
          </a:bodyPr>
          <a:lstStyle/>
          <a:p>
            <a:pPr algn="l">
              <a:spcAft>
                <a:spcPts val="0"/>
              </a:spcAft>
            </a:pPr>
            <a:r>
              <a:rPr sz="2400" b="1">
                <a:solidFill>
                  <a:srgbClr val="FFFFFF"/>
                </a:solidFill>
                <a:latin typeface="Calibri"/>
              </a:rPr>
              <a:t>Metal total y metal disuelto no son lo mismo</a:t>
            </a:r>
          </a:p>
        </p:txBody>
      </p:sp>
      <p:sp>
        <p:nvSpPr>
          <p:cNvPr id="6" name="Rounded Rectangle 5"/>
          <p:cNvSpPr/>
          <p:nvPr/>
        </p:nvSpPr>
        <p:spPr>
          <a:xfrm>
            <a:off x="731520" y="1828800"/>
            <a:ext cx="10698480" cy="1691640"/>
          </a:xfrm>
          <a:prstGeom prst="round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lIns="411480" rIns="411480" wrap="square"/>
          <a:lstStyle/>
          <a:p>
            <a:pPr algn="ctr"/>
            <a:r>
              <a:rPr sz="1900" b="1">
                <a:solidFill>
                  <a:srgbClr val="FFFFFF"/>
                </a:solidFill>
                <a:latin typeface="Calibri"/>
              </a:rPr>
              <a:t>El disuelto exige FILTRAR A 0,45 MICRAS EN CAMPO antes de acidificar. Si se filtra en el laboratorio dias despues, el resultado ya no corresponde a lo que habia en el rio.</a:t>
            </a:r>
          </a:p>
        </p:txBody>
      </p:sp>
      <p:sp>
        <p:nvSpPr>
          <p:cNvPr id="7" name="TextBox 6"/>
          <p:cNvSpPr txBox="1"/>
          <p:nvPr/>
        </p:nvSpPr>
        <p:spPr>
          <a:xfrm>
            <a:off x="914400" y="3886200"/>
            <a:ext cx="10332720" cy="1645920"/>
          </a:xfrm>
          <a:prstGeom prst="rect">
            <a:avLst/>
          </a:prstGeom>
          <a:noFill/>
        </p:spPr>
        <p:txBody>
          <a:bodyPr wrap="square">
            <a:spAutoFit/>
          </a:bodyPr>
          <a:lstStyle/>
          <a:p>
            <a:pPr>
              <a:spcAft>
                <a:spcPts val="400"/>
              </a:spcAft>
            </a:pPr>
            <a:r>
              <a:rPr sz="1500">
                <a:solidFill>
                  <a:srgbClr val="222B27"/>
                </a:solidFill>
                <a:latin typeface="Calibri"/>
              </a:rPr>
              <a:t>Varias normas exigen uno u otro segun la categoria: pedir el que no es obliga a repetir la campana</a:t>
            </a:r>
          </a:p>
        </p:txBody>
      </p:sp>
      <p:sp>
        <p:nvSpPr>
          <p:cNvPr id="8" name="TextBox 7"/>
          <p:cNvSpPr txBox="1"/>
          <p:nvPr/>
        </p:nvSpPr>
        <p:spPr>
          <a:xfrm>
            <a:off x="502920" y="6473952"/>
            <a:ext cx="11185855" cy="274320"/>
          </a:xfrm>
          <a:prstGeom prst="rect">
            <a:avLst/>
          </a:prstGeom>
          <a:noFill/>
        </p:spPr>
        <p:txBody>
          <a:bodyPr wrap="none">
            <a:spAutoFit/>
          </a:bodyPr>
          <a:lstStyle/>
          <a:p>
            <a:r>
              <a:rPr sz="800">
                <a:solidFill>
                  <a:srgbClr val="8C9A93"/>
                </a:solidFill>
                <a:latin typeface="Calibri"/>
              </a:rPr>
              <a:t>CENESAM · Monitoreo de la Calidad Ambiental · Módulo 1</a:t>
            </a:r>
          </a:p>
        </p:txBody>
      </p:sp>
      <p:sp>
        <p:nvSpPr>
          <p:cNvPr id="9" name="TextBox 8"/>
          <p:cNvSpPr txBox="1"/>
          <p:nvPr/>
        </p:nvSpPr>
        <p:spPr>
          <a:xfrm>
            <a:off x="11368735" y="6473952"/>
            <a:ext cx="457200" cy="274320"/>
          </a:xfrm>
          <a:prstGeom prst="rect">
            <a:avLst/>
          </a:prstGeom>
          <a:noFill/>
        </p:spPr>
        <p:txBody>
          <a:bodyPr wrap="none">
            <a:spAutoFit/>
          </a:bodyPr>
          <a:lstStyle/>
          <a:p>
            <a:pPr algn="r"/>
            <a:r>
              <a:rPr sz="900" b="1">
                <a:solidFill>
                  <a:srgbClr val="0E3B2E"/>
                </a:solidFill>
                <a:latin typeface="Calibri"/>
              </a:rPr>
              <a:t>7</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51560"/>
          </a:xfrm>
          <a:prstGeom prst="rect">
            <a:avLst/>
          </a:prstGeom>
          <a:solidFill>
            <a:srgbClr val="0E3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51560"/>
            <a:ext cx="12191695" cy="28000"/>
          </a:xfrm>
          <a:prstGeom prst="rect">
            <a:avLst/>
          </a:prstGeom>
          <a:solidFill>
            <a:srgbClr val="E6D6A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457200"/>
          </a:xfrm>
          <a:prstGeom prst="rect">
            <a:avLst/>
          </a:prstGeom>
          <a:noFill/>
        </p:spPr>
        <p:txBody>
          <a:bodyPr wrap="square">
            <a:spAutoFit/>
          </a:bodyPr>
          <a:lstStyle/>
          <a:p>
            <a:pPr algn="l">
              <a:spcAft>
                <a:spcPts val="0"/>
              </a:spcAft>
            </a:pPr>
            <a:r>
              <a:rPr sz="2400" b="1">
                <a:solidFill>
                  <a:srgbClr val="FFFFFF"/>
                </a:solidFill>
                <a:latin typeface="Calibri"/>
              </a:rPr>
              <a:t>Envases y preservacion (1 de 2)</a:t>
            </a:r>
          </a:p>
        </p:txBody>
      </p:sp>
      <p:sp>
        <p:nvSpPr>
          <p:cNvPr id="6" name="TextBox 5"/>
          <p:cNvSpPr txBox="1"/>
          <p:nvPr/>
        </p:nvSpPr>
        <p:spPr>
          <a:xfrm>
            <a:off x="502920" y="621792"/>
            <a:ext cx="11185855" cy="365760"/>
          </a:xfrm>
          <a:prstGeom prst="rect">
            <a:avLst/>
          </a:prstGeom>
          <a:noFill/>
        </p:spPr>
        <p:txBody>
          <a:bodyPr wrap="square">
            <a:spAutoFit/>
          </a:bodyPr>
          <a:lstStyle/>
          <a:p>
            <a:pPr algn="l">
              <a:spcAft>
                <a:spcPts val="0"/>
              </a:spcAft>
            </a:pPr>
            <a:r>
              <a:rPr sz="1200" b="0">
                <a:solidFill>
                  <a:srgbClr val="E6D6A8"/>
                </a:solidFill>
                <a:latin typeface="Calibri"/>
              </a:rPr>
              <a:t>Criterios de la tabla II de 40 CFR 136.3 (US EPA)</a:t>
            </a:r>
          </a:p>
        </p:txBody>
      </p:sp>
      <p:graphicFrame>
        <p:nvGraphicFramePr>
          <p:cNvPr id="7" name="Table 6"/>
          <p:cNvGraphicFramePr>
            <a:graphicFrameLocks noGrp="1"/>
          </p:cNvGraphicFramePr>
          <p:nvPr/>
        </p:nvGraphicFramePr>
        <p:xfrm>
          <a:off x="685800" y="1645920"/>
          <a:ext cx="10789920" cy="2852928"/>
        </p:xfrm>
        <a:graphic>
          <a:graphicData uri="http://schemas.openxmlformats.org/drawingml/2006/table">
            <a:tbl>
              <a:tblPr firstRow="1" bandRow="1">
                <a:tableStyleId>{5C22544A-7EE6-4342-B048-85BDC9FD1C3A}</a:tableStyleId>
              </a:tblPr>
              <a:tblGrid>
                <a:gridCol w="4023360"/>
                <a:gridCol w="6766560"/>
              </a:tblGrid>
              <a:tr h="475488">
                <a:tc>
                  <a:txBody>
                    <a:bodyPr wrap="square"/>
                    <a:lstStyle/>
                    <a:p>
                      <a:r>
                        <a:rPr sz="1200" b="1">
                          <a:solidFill>
                            <a:srgbClr val="FFFFFF"/>
                          </a:solidFill>
                          <a:latin typeface="Calibri"/>
                        </a:rPr>
                        <a:t>Parametro</a:t>
                      </a:r>
                    </a:p>
                  </a:txBody>
                  <a:tcPr marL="109728" marT="45720" anchor="ctr">
                    <a:solidFill>
                      <a:srgbClr val="0E3B2E"/>
                    </a:solidFill>
                  </a:tcPr>
                </a:tc>
                <a:tc>
                  <a:txBody>
                    <a:bodyPr wrap="square"/>
                    <a:lstStyle/>
                    <a:p>
                      <a:r>
                        <a:rPr sz="1200" b="1">
                          <a:solidFill>
                            <a:srgbClr val="FFFFFF"/>
                          </a:solidFill>
                          <a:latin typeface="Calibri"/>
                        </a:rPr>
                        <a:t>Envase y preservacion</a:t>
                      </a:r>
                    </a:p>
                  </a:txBody>
                  <a:tcPr marL="109728" marT="45720" anchor="ctr">
                    <a:solidFill>
                      <a:srgbClr val="0E3B2E"/>
                    </a:solidFill>
                  </a:tcPr>
                </a:tc>
              </a:tr>
              <a:tr h="475488">
                <a:tc>
                  <a:txBody>
                    <a:bodyPr wrap="square"/>
                    <a:lstStyle/>
                    <a:p>
                      <a:r>
                        <a:rPr sz="1100" b="1">
                          <a:solidFill>
                            <a:srgbClr val="0E3B2E"/>
                          </a:solidFill>
                          <a:latin typeface="Calibri"/>
                        </a:rPr>
                        <a:t>DBO5</a:t>
                      </a:r>
                    </a:p>
                  </a:txBody>
                  <a:tcPr marL="109728" marT="36576" anchor="ctr">
                    <a:solidFill>
                      <a:srgbClr val="F4F8F5"/>
                    </a:solidFill>
                  </a:tcPr>
                </a:tc>
                <a:tc>
                  <a:txBody>
                    <a:bodyPr wrap="square"/>
                    <a:lstStyle/>
                    <a:p>
                      <a:r>
                        <a:rPr sz="1100">
                          <a:solidFill>
                            <a:srgbClr val="222B27"/>
                          </a:solidFill>
                          <a:latin typeface="Calibri"/>
                        </a:rPr>
                        <a:t>Plastico o vidrio · sin preservante · &lt;= 6 C, oscuridad · 48 h</a:t>
                      </a:r>
                    </a:p>
                  </a:txBody>
                  <a:tcPr marL="109728" marT="36576" anchor="ctr">
                    <a:solidFill>
                      <a:srgbClr val="F4F8F5"/>
                    </a:solidFill>
                  </a:tcPr>
                </a:tc>
              </a:tr>
              <a:tr h="475488">
                <a:tc>
                  <a:txBody>
                    <a:bodyPr wrap="square"/>
                    <a:lstStyle/>
                    <a:p>
                      <a:r>
                        <a:rPr sz="1100" b="1">
                          <a:solidFill>
                            <a:srgbClr val="0E3B2E"/>
                          </a:solidFill>
                          <a:latin typeface="Calibri"/>
                        </a:rPr>
                        <a:t>DQO</a:t>
                      </a:r>
                    </a:p>
                  </a:txBody>
                  <a:tcPr marL="109728" marT="36576" anchor="ctr">
                    <a:solidFill>
                      <a:srgbClr val="FFFFFF"/>
                    </a:solidFill>
                  </a:tcPr>
                </a:tc>
                <a:tc>
                  <a:txBody>
                    <a:bodyPr wrap="square"/>
                    <a:lstStyle/>
                    <a:p>
                      <a:r>
                        <a:rPr sz="1100">
                          <a:solidFill>
                            <a:srgbClr val="222B27"/>
                          </a:solidFill>
                          <a:latin typeface="Calibri"/>
                        </a:rPr>
                        <a:t>H2SO4 a pH &lt; 2 · &lt;= 6 C · 28 dias</a:t>
                      </a:r>
                    </a:p>
                  </a:txBody>
                  <a:tcPr marL="109728" marT="36576" anchor="ctr">
                    <a:solidFill>
                      <a:srgbClr val="FFFFFF"/>
                    </a:solidFill>
                  </a:tcPr>
                </a:tc>
              </a:tr>
              <a:tr h="475488">
                <a:tc>
                  <a:txBody>
                    <a:bodyPr wrap="square"/>
                    <a:lstStyle/>
                    <a:p>
                      <a:r>
                        <a:rPr sz="1100" b="1">
                          <a:solidFill>
                            <a:srgbClr val="0E3B2E"/>
                          </a:solidFill>
                          <a:latin typeface="Calibri"/>
                        </a:rPr>
                        <a:t>Aceites y grasas</a:t>
                      </a:r>
                    </a:p>
                  </a:txBody>
                  <a:tcPr marL="109728" marT="36576" anchor="ctr">
                    <a:solidFill>
                      <a:srgbClr val="F4F8F5"/>
                    </a:solidFill>
                  </a:tcPr>
                </a:tc>
                <a:tc>
                  <a:txBody>
                    <a:bodyPr wrap="square"/>
                    <a:lstStyle/>
                    <a:p>
                      <a:r>
                        <a:rPr sz="1100">
                          <a:solidFill>
                            <a:srgbClr val="222B27"/>
                          </a:solidFill>
                          <a:latin typeface="Calibri"/>
                        </a:rPr>
                        <a:t>VIDRIO · H2SO4 · NO enjuagar el frasco · 28 dias</a:t>
                      </a:r>
                    </a:p>
                  </a:txBody>
                  <a:tcPr marL="109728" marT="36576" anchor="ctr">
                    <a:solidFill>
                      <a:srgbClr val="F4F8F5"/>
                    </a:solidFill>
                  </a:tcPr>
                </a:tc>
              </a:tr>
              <a:tr h="475488">
                <a:tc>
                  <a:txBody>
                    <a:bodyPr wrap="square"/>
                    <a:lstStyle/>
                    <a:p>
                      <a:r>
                        <a:rPr sz="1100" b="1">
                          <a:solidFill>
                            <a:srgbClr val="0E3B2E"/>
                          </a:solidFill>
                          <a:latin typeface="Calibri"/>
                        </a:rPr>
                        <a:t>Metales totales</a:t>
                      </a:r>
                    </a:p>
                  </a:txBody>
                  <a:tcPr marL="109728" marT="36576" anchor="ctr">
                    <a:solidFill>
                      <a:srgbClr val="FFFFFF"/>
                    </a:solidFill>
                  </a:tcPr>
                </a:tc>
                <a:tc>
                  <a:txBody>
                    <a:bodyPr wrap="square"/>
                    <a:lstStyle/>
                    <a:p>
                      <a:r>
                        <a:rPr sz="1100">
                          <a:solidFill>
                            <a:srgbClr val="222B27"/>
                          </a:solidFill>
                          <a:latin typeface="Calibri"/>
                        </a:rPr>
                        <a:t>Plastico · HNO3 a pH &lt; 2 · 6 meses</a:t>
                      </a:r>
                    </a:p>
                  </a:txBody>
                  <a:tcPr marL="109728" marT="36576" anchor="ctr">
                    <a:solidFill>
                      <a:srgbClr val="FFFFFF"/>
                    </a:solidFill>
                  </a:tcPr>
                </a:tc>
              </a:tr>
              <a:tr h="475488">
                <a:tc>
                  <a:txBody>
                    <a:bodyPr wrap="square"/>
                    <a:lstStyle/>
                    <a:p>
                      <a:r>
                        <a:rPr sz="1100" b="1">
                          <a:solidFill>
                            <a:srgbClr val="0E3B2E"/>
                          </a:solidFill>
                          <a:latin typeface="Calibri"/>
                        </a:rPr>
                        <a:t>Metales disueltos</a:t>
                      </a:r>
                    </a:p>
                  </a:txBody>
                  <a:tcPr marL="109728" marT="36576" anchor="ctr">
                    <a:solidFill>
                      <a:srgbClr val="F4F8F5"/>
                    </a:solidFill>
                  </a:tcPr>
                </a:tc>
                <a:tc>
                  <a:txBody>
                    <a:bodyPr wrap="square"/>
                    <a:lstStyle/>
                    <a:p>
                      <a:r>
                        <a:rPr sz="1100">
                          <a:solidFill>
                            <a:srgbClr val="222B27"/>
                          </a:solidFill>
                          <a:latin typeface="Calibri"/>
                        </a:rPr>
                        <a:t>Filtrar 0,45 um EN CAMPO y luego acidificar</a:t>
                      </a:r>
                    </a:p>
                  </a:txBody>
                  <a:tcPr marL="109728" marT="36576" anchor="ctr">
                    <a:solidFill>
                      <a:srgbClr val="F4F8F5"/>
                    </a:solidFill>
                  </a:tcPr>
                </a:tc>
              </a:tr>
            </a:tbl>
          </a:graphicData>
        </a:graphic>
      </p:graphicFrame>
      <p:sp>
        <p:nvSpPr>
          <p:cNvPr id="8" name="TextBox 7"/>
          <p:cNvSpPr txBox="1"/>
          <p:nvPr/>
        </p:nvSpPr>
        <p:spPr>
          <a:xfrm>
            <a:off x="502920" y="6473952"/>
            <a:ext cx="11185855" cy="274320"/>
          </a:xfrm>
          <a:prstGeom prst="rect">
            <a:avLst/>
          </a:prstGeom>
          <a:noFill/>
        </p:spPr>
        <p:txBody>
          <a:bodyPr wrap="none">
            <a:spAutoFit/>
          </a:bodyPr>
          <a:lstStyle/>
          <a:p>
            <a:r>
              <a:rPr sz="800">
                <a:solidFill>
                  <a:srgbClr val="8C9A93"/>
                </a:solidFill>
                <a:latin typeface="Calibri"/>
              </a:rPr>
              <a:t>CENESAM · Monitoreo de la Calidad Ambiental · Módulo 1</a:t>
            </a:r>
          </a:p>
        </p:txBody>
      </p:sp>
      <p:sp>
        <p:nvSpPr>
          <p:cNvPr id="9" name="TextBox 8"/>
          <p:cNvSpPr txBox="1"/>
          <p:nvPr/>
        </p:nvSpPr>
        <p:spPr>
          <a:xfrm>
            <a:off x="11368735" y="6473952"/>
            <a:ext cx="457200" cy="274320"/>
          </a:xfrm>
          <a:prstGeom prst="rect">
            <a:avLst/>
          </a:prstGeom>
          <a:noFill/>
        </p:spPr>
        <p:txBody>
          <a:bodyPr wrap="none">
            <a:spAutoFit/>
          </a:bodyPr>
          <a:lstStyle/>
          <a:p>
            <a:pPr algn="r"/>
            <a:r>
              <a:rPr sz="900" b="1">
                <a:solidFill>
                  <a:srgbClr val="0E3B2E"/>
                </a:solidFill>
                <a:latin typeface="Calibri"/>
              </a:rPr>
              <a:t>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