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d60e4a2c87f4104" /><Relationship Type="http://schemas.openxmlformats.org/officeDocument/2006/relationships/extended-properties" Target="/docProps/app.xml" Id="R971ddc784cfc48f6" /><Relationship Type="http://schemas.openxmlformats.org/officeDocument/2006/relationships/officeDocument" Target="/ppt/presentation.xml" Id="R6e301bf786cd46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d877cff555242a5"/>
  </p:sldMasterIdLst>
  <p:notesMasterIdLst>
    <p:notesMasterId xmlns:r="http://schemas.openxmlformats.org/officeDocument/2006/relationships" r:id="Rbfb42ab1c00144c6"/>
  </p:notesMasterIdLst>
  <p:sldIdLst>
    <p:sldId xmlns:r="http://schemas.openxmlformats.org/officeDocument/2006/relationships" id="256" r:id="Rdb57e1db19d84ec0"/>
    <p:sldId xmlns:r="http://schemas.openxmlformats.org/officeDocument/2006/relationships" id="257" r:id="Rbadc1e3d834b48fb"/>
    <p:sldId xmlns:r="http://schemas.openxmlformats.org/officeDocument/2006/relationships" id="258" r:id="R271970af1f10403e"/>
    <p:sldId xmlns:r="http://schemas.openxmlformats.org/officeDocument/2006/relationships" id="259" r:id="R29655ed62a844e1a"/>
    <p:sldId xmlns:r="http://schemas.openxmlformats.org/officeDocument/2006/relationships" id="260" r:id="R6c8a5d5ac9474c91"/>
    <p:sldId xmlns:r="http://schemas.openxmlformats.org/officeDocument/2006/relationships" id="261" r:id="R80a8c83874504c24"/>
    <p:sldId xmlns:r="http://schemas.openxmlformats.org/officeDocument/2006/relationships" id="262" r:id="R11604217e97e4c8e"/>
    <p:sldId xmlns:r="http://schemas.openxmlformats.org/officeDocument/2006/relationships" id="263" r:id="R346202e7056a43ca"/>
    <p:sldId xmlns:r="http://schemas.openxmlformats.org/officeDocument/2006/relationships" id="264" r:id="R3e265a551a024d82"/>
    <p:sldId xmlns:r="http://schemas.openxmlformats.org/officeDocument/2006/relationships" id="265" r:id="R7996649bde1a40a9"/>
    <p:sldId xmlns:r="http://schemas.openxmlformats.org/officeDocument/2006/relationships" id="266" r:id="R9ebeb1b236a7426e"/>
    <p:sldId xmlns:r="http://schemas.openxmlformats.org/officeDocument/2006/relationships" id="267" r:id="R5d54509cc43c4404"/>
    <p:sldId xmlns:r="http://schemas.openxmlformats.org/officeDocument/2006/relationships" id="268" r:id="R5a6c928ca21d4a07"/>
    <p:sldId xmlns:r="http://schemas.openxmlformats.org/officeDocument/2006/relationships" id="269" r:id="R863e7fc3b5b04505"/>
    <p:sldId xmlns:r="http://schemas.openxmlformats.org/officeDocument/2006/relationships" id="270" r:id="Rc634e0f151ee48a6"/>
    <p:sldId xmlns:r="http://schemas.openxmlformats.org/officeDocument/2006/relationships" id="271" r:id="R440d35bf05c340e7"/>
    <p:sldId xmlns:r="http://schemas.openxmlformats.org/officeDocument/2006/relationships" id="272" r:id="R4da27873831f4d3f"/>
    <p:sldId xmlns:r="http://schemas.openxmlformats.org/officeDocument/2006/relationships" id="273" r:id="R1e34557b772b48dd"/>
    <p:sldId xmlns:r="http://schemas.openxmlformats.org/officeDocument/2006/relationships" id="274" r:id="R1e79419781e34efe"/>
    <p:sldId xmlns:r="http://schemas.openxmlformats.org/officeDocument/2006/relationships" id="275" r:id="R642204106d9f4a2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94d72b53f53e4a67" /><Relationship Type="http://schemas.openxmlformats.org/officeDocument/2006/relationships/slideMaster" Target="/ppt/slideMasters/slideMaster1.xml" Id="R7d877cff555242a5" /><Relationship Type="http://schemas.openxmlformats.org/officeDocument/2006/relationships/notesMaster" Target="/ppt/notesMasters/notesMaster1.xml" Id="Rbfb42ab1c00144c6" /><Relationship Type="http://schemas.openxmlformats.org/officeDocument/2006/relationships/presProps" Target="/ppt/presProps.xml" Id="Rfe99c3090eac4a9e" /><Relationship Type="http://schemas.openxmlformats.org/officeDocument/2006/relationships/tableStyles" Target="/ppt/tableStyles.xml" Id="R9a2000d5f98e4bc9" /><Relationship Type="http://schemas.openxmlformats.org/officeDocument/2006/relationships/slide" Target="/ppt/slides/slide1.xml" Id="Rdb57e1db19d84ec0" /><Relationship Type="http://schemas.openxmlformats.org/officeDocument/2006/relationships/slide" Target="/ppt/slides/slide2.xml" Id="Rbadc1e3d834b48fb" /><Relationship Type="http://schemas.openxmlformats.org/officeDocument/2006/relationships/slide" Target="/ppt/slides/slide3.xml" Id="R271970af1f10403e" /><Relationship Type="http://schemas.openxmlformats.org/officeDocument/2006/relationships/slide" Target="/ppt/slides/slide4.xml" Id="R29655ed62a844e1a" /><Relationship Type="http://schemas.openxmlformats.org/officeDocument/2006/relationships/slide" Target="/ppt/slides/slide5.xml" Id="R6c8a5d5ac9474c91" /><Relationship Type="http://schemas.openxmlformats.org/officeDocument/2006/relationships/slide" Target="/ppt/slides/slide6.xml" Id="R80a8c83874504c24" /><Relationship Type="http://schemas.openxmlformats.org/officeDocument/2006/relationships/slide" Target="/ppt/slides/slide7.xml" Id="R11604217e97e4c8e" /><Relationship Type="http://schemas.openxmlformats.org/officeDocument/2006/relationships/slide" Target="/ppt/slides/slide8.xml" Id="R346202e7056a43ca" /><Relationship Type="http://schemas.openxmlformats.org/officeDocument/2006/relationships/slide" Target="/ppt/slides/slide9.xml" Id="R3e265a551a024d82" /><Relationship Type="http://schemas.openxmlformats.org/officeDocument/2006/relationships/slide" Target="/ppt/slides/slide10.xml" Id="R7996649bde1a40a9" /><Relationship Type="http://schemas.openxmlformats.org/officeDocument/2006/relationships/slide" Target="/ppt/slides/slide11.xml" Id="R9ebeb1b236a7426e" /><Relationship Type="http://schemas.openxmlformats.org/officeDocument/2006/relationships/slide" Target="/ppt/slides/slide12.xml" Id="R5d54509cc43c4404" /><Relationship Type="http://schemas.openxmlformats.org/officeDocument/2006/relationships/slide" Target="/ppt/slides/slide13.xml" Id="R5a6c928ca21d4a07" /><Relationship Type="http://schemas.openxmlformats.org/officeDocument/2006/relationships/slide" Target="/ppt/slides/slide14.xml" Id="R863e7fc3b5b04505" /><Relationship Type="http://schemas.openxmlformats.org/officeDocument/2006/relationships/slide" Target="/ppt/slides/slide15.xml" Id="Rc634e0f151ee48a6" /><Relationship Type="http://schemas.openxmlformats.org/officeDocument/2006/relationships/slide" Target="/ppt/slides/slide16.xml" Id="R440d35bf05c340e7" /><Relationship Type="http://schemas.openxmlformats.org/officeDocument/2006/relationships/slide" Target="/ppt/slides/slide17.xml" Id="R4da27873831f4d3f" /><Relationship Type="http://schemas.openxmlformats.org/officeDocument/2006/relationships/slide" Target="/ppt/slides/slide18.xml" Id="R1e34557b772b48dd" /><Relationship Type="http://schemas.openxmlformats.org/officeDocument/2006/relationships/slide" Target="/ppt/slides/slide19.xml" Id="R1e79419781e34efe" /><Relationship Type="http://schemas.openxmlformats.org/officeDocument/2006/relationships/slide" Target="/ppt/slides/slide20.xml" Id="R642204106d9f4a2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fa0277d152f4685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1792cd09cf134201" /><Relationship Type="http://schemas.openxmlformats.org/officeDocument/2006/relationships/notesMaster" Target="/ppt/notesMasters/notesMaster1.xml" Id="R786603e0b2ca4bd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dfdfbcd6d3c4f2e" /><Relationship Type="http://schemas.openxmlformats.org/officeDocument/2006/relationships/notesMaster" Target="/ppt/notesMasters/notesMaster1.xml" Id="Rb4b1284894f146e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d11c43256f94c7f" /><Relationship Type="http://schemas.openxmlformats.org/officeDocument/2006/relationships/notesMaster" Target="/ppt/notesMasters/notesMaster1.xml" Id="Rc81f236034fa4cda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c18ab6eacf44a99" /><Relationship Type="http://schemas.openxmlformats.org/officeDocument/2006/relationships/notesMaster" Target="/ppt/notesMasters/notesMaster1.xml" Id="R8d57383262e84726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05cfea37e3f4266" /><Relationship Type="http://schemas.openxmlformats.org/officeDocument/2006/relationships/notesMaster" Target="/ppt/notesMasters/notesMaster1.xml" Id="R9c67bcf4d5e144d9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df08d75a59a44eff" /><Relationship Type="http://schemas.openxmlformats.org/officeDocument/2006/relationships/notesMaster" Target="/ppt/notesMasters/notesMaster1.xml" Id="Rbe8e3daeaeae4d6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d97b578e3de49aa" /><Relationship Type="http://schemas.openxmlformats.org/officeDocument/2006/relationships/notesMaster" Target="/ppt/notesMasters/notesMaster1.xml" Id="Rea6f8af81c584da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52ed721a57a14862" /><Relationship Type="http://schemas.openxmlformats.org/officeDocument/2006/relationships/notesMaster" Target="/ppt/notesMasters/notesMaster1.xml" Id="R1aed4b5711ff4ce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200d149a7cc244f9" /><Relationship Type="http://schemas.openxmlformats.org/officeDocument/2006/relationships/notesMaster" Target="/ppt/notesMasters/notesMaster1.xml" Id="R48afc984c35b48e1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fb11306aab914f43" /><Relationship Type="http://schemas.openxmlformats.org/officeDocument/2006/relationships/notesMaster" Target="/ppt/notesMasters/notesMaster1.xml" Id="R7ed7020d1d284928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260a1a9445e46b2" /><Relationship Type="http://schemas.openxmlformats.org/officeDocument/2006/relationships/notesMaster" Target="/ppt/notesMasters/notesMaster1.xml" Id="Rda1163fdd92146c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bf6bfea6bd64968" /><Relationship Type="http://schemas.openxmlformats.org/officeDocument/2006/relationships/notesMaster" Target="/ppt/notesMasters/notesMaster1.xml" Id="R35c17a4ab86b441e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fc1ed0bfc56d40a9" /><Relationship Type="http://schemas.openxmlformats.org/officeDocument/2006/relationships/notesMaster" Target="/ppt/notesMasters/notesMaster1.xml" Id="R59f355e7f4664edc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80b85f50e30429a" /><Relationship Type="http://schemas.openxmlformats.org/officeDocument/2006/relationships/notesMaster" Target="/ppt/notesMasters/notesMaster1.xml" Id="R1160ef2c6d4e468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4ce5dfc1357485c" /><Relationship Type="http://schemas.openxmlformats.org/officeDocument/2006/relationships/notesMaster" Target="/ppt/notesMasters/notesMaster1.xml" Id="R0126db538e644dbd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e81fd0aaaa540d5" /><Relationship Type="http://schemas.openxmlformats.org/officeDocument/2006/relationships/notesMaster" Target="/ppt/notesMasters/notesMaster1.xml" Id="R57e16e6f8844458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50071ed604e24d58" /><Relationship Type="http://schemas.openxmlformats.org/officeDocument/2006/relationships/notesMaster" Target="/ppt/notesMasters/notesMaster1.xml" Id="R228bb78a7e264e4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c06d2c99b934fdc" /><Relationship Type="http://schemas.openxmlformats.org/officeDocument/2006/relationships/notesMaster" Target="/ppt/notesMasters/notesMaster1.xml" Id="R5873c59d62cf423f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3d50716260947e8" /><Relationship Type="http://schemas.openxmlformats.org/officeDocument/2006/relationships/notesMaster" Target="/ppt/notesMasters/notesMaster1.xml" Id="Rf9ff148d1d034732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3012e30eb744021" /><Relationship Type="http://schemas.openxmlformats.org/officeDocument/2006/relationships/notesMaster" Target="/ppt/notesMasters/notesMaster1.xml" Id="R9eba01b75694415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Fuentes:</a:t>
            </a:r>
          </a:p>
          <a:p xmlns:a="http://schemas.openxmlformats.org/drawingml/2006/main">
            <a:r>
              <a:t>https://www.gob.pe/institucion/minam/normas-legales/3610-1278</a:t>
            </a:r>
          </a:p>
          <a:p xmlns:a="http://schemas.openxmlformats.org/drawingml/2006/main">
            <a:r>
              <a:t>https://www.gob.pe/institucion/minam/normas-legales/3695-014-2017-minam</a:t>
            </a:r>
          </a:p>
          <a:p xmlns:a="http://schemas.openxmlformats.org/drawingml/2006/main">
            <a:r>
              <a:t>https://www.gob.pe/25416-inventarios-de-residuos-solidos-del-oefa</a:t>
            </a:r>
          </a:p>
          <a:p xmlns:a="http://schemas.openxmlformats.org/drawingml/2006/main">
            <a:r>
              <a:t>https://www.gob.pe/institucion/oefa/normas-legales/5178722-00011-2024-oefa-pcd</a:t>
            </a:r>
          </a:p>
          <a:p xmlns:a="http://schemas.openxmlformats.org/drawingml/2006/main">
            <a:r>
              <a:t>https://www.gob.pe/institucion/minsa/normas-legales/223593-1295-2018-minsa</a:t>
            </a:r>
          </a:p>
          <a:p xmlns:a="http://schemas.openxmlformats.org/drawingml/2006/main">
            <a:r>
              <a:t>https://www.gob.pe/institucion/oefa/informes-publicaciones/2309117-competencias-de-las-entidades-de-fiscalizacion-ambiental-efa-en-gestion-de-residuos-solidos</a:t>
            </a:r>
          </a:p>
          <a:p xmlns:a="http://schemas.openxmlformats.org/drawingml/2006/main">
            <a:r>
              <a:t>Nota tÃ©cnica: verificar versiÃ³n vigente, IGA, sector, cuerpo receptor, condiciones locales y datos de caracterizaciÃ³n antes de diseÃ±ar.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8cae6438941db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7933f8d44c34430" /><Relationship Type="http://schemas.openxmlformats.org/officeDocument/2006/relationships/slideLayout" Target="/ppt/slideLayouts/slideLayout1.xml" Id="R24c582b47d4b4a4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c582b47d4b4a4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3c8ba005141a3" /><Relationship Type="http://schemas.openxmlformats.org/officeDocument/2006/relationships/image" Target="/ppt/media/image.png" Id="R6b51dab6c3c547b4" /><Relationship Type="http://schemas.openxmlformats.org/officeDocument/2006/relationships/notesSlide" Target="/ppt/notesSlides/notesSlide1.xml" Id="R4305e17fc385426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8b536aa1f4631" /><Relationship Type="http://schemas.openxmlformats.org/officeDocument/2006/relationships/image" Target="/ppt/media/image10.png" Id="R6057a44649554aee" /><Relationship Type="http://schemas.openxmlformats.org/officeDocument/2006/relationships/notesSlide" Target="/ppt/notesSlides/notesSlide10.xml" Id="Re497164fc1b84cb3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92bea44454404" /><Relationship Type="http://schemas.openxmlformats.org/officeDocument/2006/relationships/image" Target="/ppt/media/image11.png" Id="Rfa9cbafdd1644b25" /><Relationship Type="http://schemas.openxmlformats.org/officeDocument/2006/relationships/notesSlide" Target="/ppt/notesSlides/notesSlide11.xml" Id="R401f920a79c7421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910fdfc244f9d" /><Relationship Type="http://schemas.openxmlformats.org/officeDocument/2006/relationships/image" Target="/ppt/media/image12.png" Id="R42f4a2f1ea604fc0" /><Relationship Type="http://schemas.openxmlformats.org/officeDocument/2006/relationships/notesSlide" Target="/ppt/notesSlides/notesSlide12.xml" Id="Rc182a040ead849c9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c36cdb1c0f41cb" /><Relationship Type="http://schemas.openxmlformats.org/officeDocument/2006/relationships/image" Target="/ppt/media/image13.png" Id="R16bc2b10b1134379" /><Relationship Type="http://schemas.openxmlformats.org/officeDocument/2006/relationships/notesSlide" Target="/ppt/notesSlides/notesSlide13.xml" Id="R4eaed6e603814318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5ec906111476b" /><Relationship Type="http://schemas.openxmlformats.org/officeDocument/2006/relationships/image" Target="/ppt/media/image14.png" Id="R6f7f59c0cd40472e" /><Relationship Type="http://schemas.openxmlformats.org/officeDocument/2006/relationships/notesSlide" Target="/ppt/notesSlides/notesSlide14.xml" Id="R4f4ab80d44f644e5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503ab40244b7d" /><Relationship Type="http://schemas.openxmlformats.org/officeDocument/2006/relationships/image" Target="/ppt/media/image15.png" Id="Re70f9c468941483a" /><Relationship Type="http://schemas.openxmlformats.org/officeDocument/2006/relationships/notesSlide" Target="/ppt/notesSlides/notesSlide15.xml" Id="Rb109dc148c40493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f9cfaf54a40f1" /><Relationship Type="http://schemas.openxmlformats.org/officeDocument/2006/relationships/image" Target="/ppt/media/image16.png" Id="R7ec7df36e3c24f24" /><Relationship Type="http://schemas.openxmlformats.org/officeDocument/2006/relationships/notesSlide" Target="/ppt/notesSlides/notesSlide16.xml" Id="R1d2f58a7ccac41f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04aed685fe4777" /><Relationship Type="http://schemas.openxmlformats.org/officeDocument/2006/relationships/image" Target="/ppt/media/image17.png" Id="R84c1eca5803244c5" /><Relationship Type="http://schemas.openxmlformats.org/officeDocument/2006/relationships/notesSlide" Target="/ppt/notesSlides/notesSlide17.xml" Id="R9ffaf8cc0b76451b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d2d87efcd4724" /><Relationship Type="http://schemas.openxmlformats.org/officeDocument/2006/relationships/image" Target="/ppt/media/image18.png" Id="R35b3a9587fc4499a" /><Relationship Type="http://schemas.openxmlformats.org/officeDocument/2006/relationships/notesSlide" Target="/ppt/notesSlides/notesSlide18.xml" Id="Ra1717d60ec9d4ae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a0baf36bf40f6" /><Relationship Type="http://schemas.openxmlformats.org/officeDocument/2006/relationships/image" Target="/ppt/media/image19.png" Id="R314a1bd430a74aaf" /><Relationship Type="http://schemas.openxmlformats.org/officeDocument/2006/relationships/notesSlide" Target="/ppt/notesSlides/notesSlide19.xml" Id="Rb15209153e9b45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d9bae15af4764" /><Relationship Type="http://schemas.openxmlformats.org/officeDocument/2006/relationships/image" Target="/ppt/media/image2.png" Id="Rd2aff85f22d84cc8" /><Relationship Type="http://schemas.openxmlformats.org/officeDocument/2006/relationships/notesSlide" Target="/ppt/notesSlides/notesSlide2.xml" Id="R1a457e022af741cb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adadf8a394dfe" /><Relationship Type="http://schemas.openxmlformats.org/officeDocument/2006/relationships/image" Target="/ppt/media/image20.png" Id="Re1e24a24b8f64248" /><Relationship Type="http://schemas.openxmlformats.org/officeDocument/2006/relationships/notesSlide" Target="/ppt/notesSlides/notesSlide20.xml" Id="R3f24f7b293b7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e81a72a98d4bdf" /><Relationship Type="http://schemas.openxmlformats.org/officeDocument/2006/relationships/image" Target="/ppt/media/image3.png" Id="Rfa2dbb766a724295" /><Relationship Type="http://schemas.openxmlformats.org/officeDocument/2006/relationships/notesSlide" Target="/ppt/notesSlides/notesSlide3.xml" Id="Ra8095029e25748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5a488f8d44e54" /><Relationship Type="http://schemas.openxmlformats.org/officeDocument/2006/relationships/image" Target="/ppt/media/image4.png" Id="R08bc00bb4ccc4188" /><Relationship Type="http://schemas.openxmlformats.org/officeDocument/2006/relationships/notesSlide" Target="/ppt/notesSlides/notesSlide4.xml" Id="Rd3c12e3cc243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add4c9f7e4b9a" /><Relationship Type="http://schemas.openxmlformats.org/officeDocument/2006/relationships/image" Target="/ppt/media/image5.png" Id="Rc9efd9555830465f" /><Relationship Type="http://schemas.openxmlformats.org/officeDocument/2006/relationships/notesSlide" Target="/ppt/notesSlides/notesSlide5.xml" Id="Rf899b5f4591f46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d5f82a5bf4f27" /><Relationship Type="http://schemas.openxmlformats.org/officeDocument/2006/relationships/image" Target="/ppt/media/image6.png" Id="R19711c2c33a2442c" /><Relationship Type="http://schemas.openxmlformats.org/officeDocument/2006/relationships/notesSlide" Target="/ppt/notesSlides/notesSlide6.xml" Id="R355c504b064649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ee1969afa4410" /><Relationship Type="http://schemas.openxmlformats.org/officeDocument/2006/relationships/image" Target="/ppt/media/image7.png" Id="R3cfec3dfb4dc4ba1" /><Relationship Type="http://schemas.openxmlformats.org/officeDocument/2006/relationships/notesSlide" Target="/ppt/notesSlides/notesSlide7.xml" Id="Rb8043355fcf8496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8542460c54ca7" /><Relationship Type="http://schemas.openxmlformats.org/officeDocument/2006/relationships/image" Target="/ppt/media/image8.png" Id="R2fae36e048d54c3c" /><Relationship Type="http://schemas.openxmlformats.org/officeDocument/2006/relationships/notesSlide" Target="/ppt/notesSlides/notesSlide8.xml" Id="R197695e0808d491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d1fefec3fa4e5f" /><Relationship Type="http://schemas.openxmlformats.org/officeDocument/2006/relationships/image" Target="/ppt/media/image9.png" Id="R680f3d25d05942f2" /><Relationship Type="http://schemas.openxmlformats.org/officeDocument/2006/relationships/notesSlide" Target="/ppt/notesSlides/notesSlide9.xml" Id="R4454e831ac21432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7E1B86F5-A70D-4BC3-8CCB-84E42C262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3C04ED12-4E7D-4B5A-80B9-BBC8B4075E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3A097D45-127A-4C49-A208-479DE7C7A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0FB420A9-8BA5-44A8-82DA-DE93BF3DD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b51dab6c3c547b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17BBC71-EE71-4F0A-9FE7-7D516CDDA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143000"/>
            <a:ext cx="5715000" cy="2143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Indicadores, costos, contratación, digitalización e IA</a:t>
            </a:r>
          </a:p>
        </p:txBody>
      </p:sp>
      <p:sp>
        <p:nvSpPr>
          <p:cNvPr id="7" name="sub">
            <a:extLst xmlns:a="http://schemas.openxmlformats.org/drawingml/2006/main">
              <a:ext uri="{FF2B5EF4-FFF2-40B4-BE49-F238E27FC236}">
                <a16:creationId xmlns:a16="http://schemas.microsoft.com/office/drawing/2014/main" id="{EE3343C9-AAF3-4D38-9C65-5633F1A84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71875"/>
            <a:ext cx="5810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KPIs, costos de ciclo de vida, SLA, auditoría de contratistas, datos maestros, IoT, pronóstico y optimización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1A52F8F5-6932-4560-942B-6C9559585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100B8915-9D24-4A88-928C-1516367A4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DATOS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B0D606BB-357C-46B8-B6E7-ECB64B4C7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9B177782-91C2-4F7B-BEB6-8FD023CC2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914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393AC1A8-9E16-40E2-9A57-D92DA3DEE0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390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INDICADORES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C6B65647-736F-4AE7-B4F3-4B47041A7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DA43C356-4EBC-4410-9D1C-F9B993FC5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EB2F67D0-A089-490A-BE91-CD1FCF84E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29FC3A2E-1511-43C6-BF49-099142D77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63100" y="193357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3A9DD6B7-80A9-427D-9B8B-239803C47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189547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062D0F3C-3805-4EE9-BF3C-DECC9BFB5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05975" y="210502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C15C2FF5-88D4-4CF2-BABC-7F602AC58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2257425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BC37D15B-C4C8-4B2D-9537-0ED6EE311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1571625"/>
            <a:ext cx="83820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B8A98883-7D98-4767-BC39-280B9FBE2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1781175"/>
            <a:ext cx="742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MEJORA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CED07980-8A0B-40FD-8AB3-773657013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048000"/>
            <a:ext cx="45720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promise">
            <a:extLst xmlns:a="http://schemas.openxmlformats.org/drawingml/2006/main">
              <a:ext uri="{FF2B5EF4-FFF2-40B4-BE49-F238E27FC236}">
                <a16:creationId xmlns:a16="http://schemas.microsoft.com/office/drawing/2014/main" id="{C35BE682-8A58-4DBB-99F9-C7FB4108F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05375"/>
            <a:ext cx="6000750" cy="876300"/>
          </a:xfrm>
          <a:prstGeom xmlns:a="http://schemas.openxmlformats.org/drawingml/2006/main" prst="roundRect">
            <a:avLst>
              <a:gd name="adj" fmla="val 13043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promise-t">
            <a:extLst xmlns:a="http://schemas.openxmlformats.org/drawingml/2006/main">
              <a:ext uri="{FF2B5EF4-FFF2-40B4-BE49-F238E27FC236}">
                <a16:creationId xmlns:a16="http://schemas.microsoft.com/office/drawing/2014/main" id="{B269B8C9-2127-45AF-945B-F67C5FC4E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5143500"/>
            <a:ext cx="552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00" b="1">
                <a:solidFill>
                  <a:srgbClr val="F3BC3D"/>
                </a:solidFill>
              </a:defRPr>
            </a:pPr>
            <a:r>
              <a:rPr sz="1500" b="1">
                <a:solidFill>
                  <a:srgbClr val="F3BC3D"/>
                </a:solidFill>
              </a:rPr>
              <a:t>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89649186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2B7734FC-2578-439B-8E0D-B59A3EC02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59DB3EE-6E07-4481-B01F-090112687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617D96E-070F-4B73-B767-1FCA2A050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BDB4149-0605-417D-9B50-5F7E3873E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57a44649554ae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6E475D8-35D1-48C1-919A-9116A8A4A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operador y el destino requieren debida diligencia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A7FF452-8217-42C0-84C7-3ED34CD0B7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Autorización y alcance compatibles.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Contrato, manifiesto, certificado y pesaje trazables.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Auditar el destino, no solo el retiro.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121419D2-A66C-491C-8D27-91321FD743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FA42D42D-3C1A-448A-B8C6-DADAC4E478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DATOS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4F8B9406-368D-4BC5-B5F7-43ED79957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F46AB658-8061-4288-AAA9-84681E3BC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2A498E68-A478-4A0E-B70B-701E7CE5D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INDICADORES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B4788B9-32F8-4B86-A89E-9A9602A415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7E626866-BFEA-4A0C-AAB0-A239C60D8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CE5A084E-DDCD-4810-B837-9EE1BFC81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B168C3A4-AD39-4227-9CE8-B049CCEAA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3B193D00-81C5-4741-A380-D2DC405C0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7A9A6BF9-73EB-4D28-AA34-3448D077C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B546C36B-B408-4490-A196-229C1E84C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210213C8-E4B7-40BA-84D6-DCD3DBA992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FAD608CC-FB50-4356-8268-98F115FD0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MEJORA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055BB00E-C2E0-4254-A71A-2AD850372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307636AB-F747-45E6-A4D8-CAE28D269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CE57936D-948F-48E1-BBAC-C8F6A06725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344479217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1415EFDF-6246-4970-8542-3E12FE9A9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A44F136-24B5-4C00-8F2D-DF56570AD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F510F38-D513-40A6-8516-1DE024042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11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AFCBAD9-C8EA-46B4-A160-D6F880879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11/20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9cbafdd1644b2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67F2B93-0FAF-493E-9D55-D47238B33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Los controles ambientales necesitan medición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F13A68B-8F99-41A0-900B-F4A302FF3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generación específica.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costo total.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 de cumplimiento y trazabilidad.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Responsable, frecuencia, umbral y acción.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30531372-BF9E-4EC5-AFD3-D2DF3D7E7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GENERACIÓN ESPECÍFICA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921BE1AF-E38D-4D09-B45D-7E2C6C949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93944B10-0A90-46B6-A5F5-70427B4C5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70964D5C-E879-4121-87C6-9EB05F014E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VALORIZACIÓN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A46DB2A0-7D02-4D5C-B643-089841DAA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A1F3B351-78AA-4D07-B984-D50D80175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10F5BB9A-10C3-402D-83A1-238610E56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COSTO TOTAL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479D5780-8B2D-4BC9-80FA-7D3A5AD06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EB44EF87-45AC-43DD-B09A-C0BC12F40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9F8C3372-34E5-4920-AB76-3E68223C8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CUMPLIMIENTO Y TRAZABILIDAD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820FF293-2686-4573-95E3-E53C02EF1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AEEF8F08-FAE9-436A-98CD-A0696A27F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338E3B21-A6CE-401A-8744-F77E1FB0D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FC17501E-8EEA-4B83-BB1C-A88C7E035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51793863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3BD9FCEA-E850-4D93-821D-AD109A76F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D6ADDBD-2DD9-4303-B571-E12853A66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292EDA10-9252-4429-9C54-75404EBB1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80CEFF4-9808-4E86-A885-4FAD00CBE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f4a2f1ea604fc0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2F5EBC4-DFB5-4065-818A-B7510A79D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emergencia se controla antes de que ocurra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2805370-7690-4DAB-A29D-6DB657EB4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Escenario, contención y comunicación.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Equipos, entrenamiento y simulacro.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Investigación y reposición posterior.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707A343C-6CA3-48CD-A86F-415DECA58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03DFDB53-4FF4-41FB-BECF-EE49C034A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0667FFCD-ADE6-4A51-986D-B15C61E05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BAAF5197-CD0C-4D83-A343-37E2F827D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402528B7-659D-4273-8D2A-CE44DC38F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AF9347B0-D832-4560-AC1C-E8B431704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EE351B8F-E99F-4DBF-BA16-105316A9B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9209774D-84D4-4E19-8624-29A30161B3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8470E95-C0E5-4941-893D-79851AAE6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1CC1B1B-C976-4D2B-8B57-CCF24BCD4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214223869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1ED490B3-9462-4F90-8FB5-B824B91CE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2DF6ECE-5DC3-4260-99CE-60469B310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6F5B728-898E-475D-AD98-804BAB650C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F446C782-932A-4701-86AD-79923542F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6bc2b10b1134379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9772557C-7A6A-4BBA-BB47-022C68F25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Simulación interactiva: siga el residuo hasta su destino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D4E1454-C359-4058-9D73-03510E804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Varíe generación, segregación y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Observe rechazo, capacidad, costo y riesgo.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Valide con datos reales antes de contratar o construir.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614960F8-EE86-46C0-9BFE-BCAFE94A9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A040952-D5AD-40CF-8A28-FBB6E2CA0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52A303FE-F7BC-4EC9-B522-B92E4B3A6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5D2164CB-AF3D-4C21-BEF0-6AA90B4FF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09E64A26-6604-4E55-97BC-88EABE044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21F3516A-D4EA-4230-932A-06FAC639F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E2B43181-6F3C-4358-86B1-C8DB699B5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071B5E22-037D-427C-9DE7-8747AF1C9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89AC49E3-5506-4F98-A729-ABFBADD4C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66405466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C5483F2-20B7-4CF7-813E-FD14364159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FA981EF-BD3E-4B4A-8356-DB18355E6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F56E4F3-F0D5-4051-8F48-9F687CE6D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EF1AB33D-D393-43C9-AEC3-83431450A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f7f59c0cd40472e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7908711-C66C-4531-B270-707A37A56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Caso aplicado: convertir hallazgos en decisiones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88A2886-629A-4392-9887-D33A50DBB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Corporación con 12 sedes, contratos heterogéneos, costos crecientes y reportes no comparables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Comparar escenario actual, cumplimiento mínimo y mejora.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Priorizar por riesgo, impacto y costo total.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E6F7FE66-5189-4C5E-B385-284F76F797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07A0BD41-4981-409F-8E4A-3EAC8B9B9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A05CCDD3-1632-4432-A426-A17AE94FB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11770202-C73A-44BC-84C2-9F4DCE36C5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F3A37B3A-F576-473F-9E60-9B04C64C7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76623A53-DC0E-45A1-925B-9CDAA072D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D1AAECEF-9CDB-4F5B-BDF8-CF7F5EC87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82772B50-16B9-457E-85A3-79593D659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202359F5-E808-4AE6-98AD-D3665EDE25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AB0A0002-8544-4DEC-A3E0-97EA871D0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374834842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9777F9C3-5597-4F7E-A4B9-ACCBD7C06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0D69999-6A63-440F-9904-529A29DE1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40570EA-4F29-42F4-9B37-AF6C2E041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7CA2DF49-0B5F-475D-B498-4958E276F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70f9c468941483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60CE78A-F301-487E-81B7-8D752CA15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infraestructura se opera con límites claros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BD7D442-A088-4806-9B97-73E3D0E93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Capacidad, zonas, accesos y señalización.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Lixiviados, emisiones, vectores y limpieza.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Inspecciones y mantenimiento documentados.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209AED04-AA71-4A8E-A92A-54256B88C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79A05C57-0345-4BBE-86F7-E66739D65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DATOS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EE139E64-7BE2-4195-B3BF-5812D5524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48F89186-F3DC-445A-9857-27ACF22B92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4F805378-1163-471A-AEEE-4F4FA9E2B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INDICADORES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EA1E594F-7A07-4EA9-A886-59D353779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ECD55A12-E3C8-4305-8C05-872F5E98A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3C6EC92A-AC34-4028-8718-9C8257701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EFA81E36-CCD3-4BFD-B51E-52F96BC0B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EEA6BA4-C13E-4860-BF3D-5A2E8B368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586DFD9C-9FC0-4180-9C3E-6B4B8D7B9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FA58F0A9-21E3-4F6A-989F-F46976567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96A6D1A0-BF79-4A6F-A650-6BD4B50B42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0CB84997-0EE5-48B9-B6B5-63C7B6B0A5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MEJORA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0732DB12-3231-494D-94FA-3D4C4DACFD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665978CF-166C-4163-90BC-1023FA5E4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4DD67344-7725-4795-AAE4-073DDD694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07698762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79460559-677C-4F65-B9D8-1184186DE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9049FCCF-F894-459B-8460-810537337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7373883-34ED-4C06-A91F-93C7869F1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B7F43E7-E955-44C4-BDA7-C0DE3BAB2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c7df36e3c24f24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CDACC08-68AE-4EC1-8DE6-D23D7BBC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trazabilidad debe resistir una fiscalización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97F274BC-5064-4C46-BCA2-87642E6F6D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Fecha, peso, clasificación, origen y responsable.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Transportista, vehículo, destino y recepción.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Documento auténtico, legible y reconciliado.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0B8F3CDC-8A48-4941-8985-F280539D6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GENERACIÓN ESPECÍFICA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274E1444-7B90-4547-AA94-B07A4E914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F0DDDA96-B880-4D8E-BF24-2A2652102C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8182F80A-56AC-4A12-9853-25ABC4460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VALORIZACIÓN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F5FABC18-84F5-4110-8EA3-13A84AA71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1A5EC040-8845-4828-B266-210BEC8A14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A565EA2B-179B-4032-BE81-918ADDB212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COSTO TOTAL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F6D53A02-BE04-4A5C-AB2E-6A7BB9EBA7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AE035125-0A58-4239-BBD1-44520F4F0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F811B40B-0653-4C3D-B9A4-F65567BA3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CUMPLIMIENTO Y TRAZABILIDAD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BDF995E8-EEC8-42F5-986C-D4FD00CB1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BA507D38-2E03-4ECD-B1C2-564A9CDE94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4A4C43A5-2603-44BE-8B28-C53648547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AB8CBE69-8E57-4362-813D-9DDCD404B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965222856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AB40D307-BFE1-4777-9785-B608AE252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D69551F6-0AF8-4F04-92B5-FD9DAE19F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202A5BD-3D84-46D0-82DD-A1B635D0C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31663F82-3EC0-434F-824C-2A5E2AD87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4c1eca5803244c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52362A22-80CA-45FA-93E5-FA6456968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OEFA y las EFA fiscalizan según competencia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739BC54-C7D7-4065-AB43-19DB2C8CE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Identificar autoridad y obligación concreta.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Preparar evidencia antes de la visita.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causa raíz, no solo el síntoma.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692AE51C-E0C0-41D2-A6A7-BC41D5903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3C9BADC4-EDCC-4926-A7FE-952EFD6F8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66732E55-0054-4F15-A320-E1D7F400E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71E44A3F-4EE6-4A06-9AC6-785D87EE8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730530D3-E9E3-4A2E-8E68-26E57D66D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EA82942F-5AF9-47CE-A07B-A73A19B4C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672666A0-A784-48E9-87B6-0DCEA43C2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B790D559-8038-4680-AAB5-19F347F08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FFC1EEE0-A4CF-4BEF-8663-EC2EBDAE5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5AE75064-2E59-4B4F-8505-EE20805E5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795659060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DBE9471D-A7E0-41E8-B941-DF032E684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D8832FB-9617-4ED0-969D-E380851C5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9E368AD-9B88-4165-971E-CD202A1235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4742AF1E-F2D5-46BD-A0B8-A86174B0C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b3a9587fc4499a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31230282-5630-43EB-9321-1D82DEE62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tablero convierte datos en evidencia reproducible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3A34D8B7-7F41-4929-A14B-E5CF224C0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Tablero ejecutivo y modelo de mejora integral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Entradas, fórmula, resultado y fuente.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Escenarios separados del caso de referencia.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F78259E4-140F-4826-8D67-98C94CC3F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C02FA41F-D74F-453A-A9F1-93A17652B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11D4E36E-8F43-4740-9067-2FCB9A2A6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514485B3-E80B-49B5-A475-4547A8A34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1DBDA464-401A-4771-A7B7-1F01A78811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673FFC19-37E2-4BB8-BE9A-37E51DD8F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71EE57E0-E6D1-4D2D-9636-EE8BA81DEC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7FB092FB-DF56-4FC1-81D6-25A3F26D39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A2CFA4EC-5979-4649-A3D7-DC67F4E53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483598083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61644C60-9F00-4D00-BA90-A8214BFF9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49219577-8184-4344-929A-B625A36A0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A8D99031-D449-4D7A-A83B-A5B1B2AC6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19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4B7B22B-105A-4928-AFE9-B0670D3E9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19/20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14a1bd430a74aa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6EF2B0B8-4988-4022-8652-97C965CD1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IA útil exige datos gobernados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F08266B-3321-435C-8CF8-9E70CBBC9C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Clasificar y detectar anomalías con revisión humana.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Proteger datos, versiones y cadena de evidencia.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inventar pesos, peligrosidad, destinos, normas ni costos.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DB7F7930-1A6A-4BEA-BC22-C912D8326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75118102-7494-466D-B5BA-9DFB5907D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E8579EF6-121B-4B2D-9ED1-4FF9BAF2B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20364AC7-162C-49D3-A2C8-FED388E26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E3D65115-BA79-4080-B602-3F1D9BC70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0814A028-15EE-4FC7-8049-10CE8BD08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DAAF5B45-EBB7-467D-B360-81E2F6271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4CBDE03D-5908-4E0B-B0AB-826BC53B6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9F423B4C-DD39-40A2-9DF7-8E1F946C9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203BBF76-258A-4452-981B-279412F68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56721698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DA1FD4B-0653-4706-BB84-968FD553E7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302649C-8745-43C2-9F7B-7B697B087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FD6E61F7-0B50-4A78-8429-FA102C326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02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9AA2875-7B25-48F0-8BF5-9C0584E00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2/20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2aff85f22d84cc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4F237DFB-4068-448F-BB88-A354B28A5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normativa define quién debe hacer qué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E7AEFED8-BE39-4594-BA69-ABEAA68CD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 Leg. N.° 1278 — Ley de Gestión Integral de Residuos Sólidos y modificatorias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D.S. N.° 014-2017-MINAM y D.S. N.° 001-2022-MINAM — Reglamento y modificatoria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Verificar sector, competencia, IGA, licencia y autorización aplicable.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FE0B35E7-4C80-4734-84C5-98516B2353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F5C6FD10-BCDC-4D8C-AF05-3BA5B4749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1F0DD174-DAAA-413E-82CB-C526C2CA9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F0B3679F-A49D-48CF-A9ED-A8AE9FB4B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F1498A27-0A08-4A35-A067-31A5994C8A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1AA95627-F36F-4250-B110-B6D58BE3DC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5A990184-BE45-4542-AACB-56057A4DE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4E9CB6D5-7287-40D6-98DB-3EC78D1ED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0674BC53-A461-48E4-B143-932F7E6A5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6F2B0E31-359A-4558-82ED-610B8A428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42832900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2BF9F81E-361A-4C90-8781-4DC37CE4FA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03DFF6EC-1AE4-4B8A-A793-560D8879C2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E59816A5-5B98-431D-B471-913E31731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20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9914746E-B818-483E-8F9E-DD59382A1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20/20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1e24a24b8f6424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54DF6A7-A9F0-4228-86E8-205026ED9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Cierre profesional: cumplimiento, circularidad y control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E5EC6BF-0111-4AC5-B6E5-B75DE8B7F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Tablero ejecutivo y modelo de mejora integral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Plan, responsables, recursos, plazos y verificación.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Limitaciones y siguiente nivel de ingeniería.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3F946AE9-A4EE-4AE8-9448-E9D66061A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0F756E02-A355-490C-89D8-905F6BE3C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DATOS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8D6D79C0-EAA6-4265-ABD7-A8AAD92AB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D5630BDB-C022-4AED-95FE-638715E7F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1E8A1AD2-6937-4186-A5A8-8617D40D0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INDICADORES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B7AD1ED9-25D2-4158-A4F9-B14FD2839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F8A85C60-7A77-465A-8D99-D8BA36671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114F753D-87AD-48EB-A32F-03DB6C5221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DF48971A-D0D1-4B78-891D-2D9F99C19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5B667A28-1164-4FD7-B8F0-964C8416D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94B4C37D-A1F4-49FE-A32B-5977543044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BB77DB5F-1A46-4AEB-8CE1-7602627AD1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6F0803F1-9FA1-425C-AB25-115277EFC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436ED38A-59E1-4DD3-9D1F-8C6CDCA85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MEJORA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E7049A1C-6D8C-44A0-9D5F-CAB5CE902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7E98250D-99CA-40D2-B6B8-0AAA4F115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6BF1B4A5-C673-4057-B347-FB35A244A1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45958687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0F8F6F05-76AB-4C46-9CA0-8E11AE3F63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ED9545F6-D0FD-4046-AF95-0F46EEFAA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8836FAE6-3C44-4294-9136-0D133AF1B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03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A3ECF0E-63B8-4944-8B41-CDAE7EC4A7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3/20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2dbb766a724295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0C48B11-987C-43D2-9185-5857781F9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ciencia evita decisiones basadas solo en volumen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BF26283F-C260-4365-AD89-4D9A5E40C4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KPIs, costos de ciclo de vida, SLA, auditoría de contratistas, datos maestros, IoT, pronóstico y optimización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Declarar método, muestra, incertidumbre y limitación.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No convertir estimaciones en datos medidos.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C8B496EC-9869-43B4-B164-7C7306B1A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CEFEC87-20C9-48CF-AEAB-EA96D4618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6BE51CA5-616D-4CC6-B635-7EAA8532F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7D4F4930-20D1-461D-814E-FE7C89FCA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508B08CE-269F-48C9-AF01-8A3783383A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28FE4539-69A1-43FD-BA15-4DABEC7AC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EBF22383-03D8-4815-8078-D9343219C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61558171-880F-435C-813D-A8F67ADF4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12F61DE0-4681-45A2-BE1D-F77CD11E6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815559192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C38B56CA-9798-45A2-AE48-B8923F86C4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89AD7AA-C5E6-4FDC-9019-359382C5F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5779ED5-CF1D-4042-B38B-94C03674D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04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BAE8D6EA-F687-4EA5-8D75-C84B346CE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4/20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8bc00bb4ccc4188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D5EA4606-E817-4241-AAF9-027B11AF9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Una línea base confiable separa hechos de supuestos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4C54B1B7-8F5F-494C-8037-FAA66D71C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generación específica.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valorización.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costo total.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Medir y documentar cumplimiento y trazabilidad.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F7974796-5509-4821-8931-6183D3CDA4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6B5AF29F-CB03-49B2-ABEA-70284E7296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CF566E4B-158E-46BB-88A8-3255A2642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6F2C161A-7201-4259-8098-77EBE4FB5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E724C7D6-9C8C-4BC6-B0CA-9B1C46E28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9C2BE8A6-9F03-4917-B5CC-F0E6637011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E263513E-C24F-4512-AEBD-B4A9FBE1A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C5C4EC91-2EB6-449D-8FD8-2A9943BE7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59B18909-F5E1-452C-A16C-3AB419C13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CE13D7DC-0E92-4133-A071-BF09350D6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5397628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accent">
            <a:extLst xmlns:a="http://schemas.openxmlformats.org/drawingml/2006/main">
              <a:ext uri="{FF2B5EF4-FFF2-40B4-BE49-F238E27FC236}">
                <a16:creationId xmlns:a16="http://schemas.microsoft.com/office/drawing/2014/main" id="{14DE59FE-812B-4A92-9FD1-8E929C99E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702C9ACE-96F4-4F48-8BD6-F0B4DC9D5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15973C49-A1AD-458D-B233-4DEF602F4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05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67F540D1-E835-49B7-BF32-2C879A243B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5/20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9efd9555830465f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E870C41F-DA26-46A2-95D6-02BD1893F3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sistema debe cerrar la cadena de custodia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5A92263-1D9B-4AAC-96D5-15DF1C2B4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Datos: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Indicadores: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Decisión: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Contratación: función, responsable, control y registro.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Mejora: función, responsable, control y registro.</a:t>
            </a:r>
          </a:p>
        </p:txBody>
      </p:sp>
      <p:sp>
        <p:nvSpPr>
          <p:cNvPr id="8" name="unit-0">
            <a:extLst xmlns:a="http://schemas.openxmlformats.org/drawingml/2006/main">
              <a:ext uri="{FF2B5EF4-FFF2-40B4-BE49-F238E27FC236}">
                <a16:creationId xmlns:a16="http://schemas.microsoft.com/office/drawing/2014/main" id="{1831A0F1-8FC3-4FCA-908A-67C849CB2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unit-text-0">
            <a:extLst xmlns:a="http://schemas.openxmlformats.org/drawingml/2006/main">
              <a:ext uri="{FF2B5EF4-FFF2-40B4-BE49-F238E27FC236}">
                <a16:creationId xmlns:a16="http://schemas.microsoft.com/office/drawing/2014/main" id="{B9D2404E-8C37-4F6B-86B1-A6B33B82E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DATOS</a:t>
            </a:r>
          </a:p>
        </p:txBody>
      </p:sp>
      <p:sp>
        <p:nvSpPr>
          <p:cNvPr id="10" name="pipe-0">
            <a:extLst xmlns:a="http://schemas.openxmlformats.org/drawingml/2006/main">
              <a:ext uri="{FF2B5EF4-FFF2-40B4-BE49-F238E27FC236}">
                <a16:creationId xmlns:a16="http://schemas.microsoft.com/office/drawing/2014/main" id="{DA4570A5-D6B9-4590-A6D2-ECE07CBE4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819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unit-1">
            <a:extLst xmlns:a="http://schemas.openxmlformats.org/drawingml/2006/main">
              <a:ext uri="{FF2B5EF4-FFF2-40B4-BE49-F238E27FC236}">
                <a16:creationId xmlns:a16="http://schemas.microsoft.com/office/drawing/2014/main" id="{FFCE3687-87D4-4075-B5FF-5F05CA685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unit-text-1">
            <a:extLst xmlns:a="http://schemas.openxmlformats.org/drawingml/2006/main">
              <a:ext uri="{FF2B5EF4-FFF2-40B4-BE49-F238E27FC236}">
                <a16:creationId xmlns:a16="http://schemas.microsoft.com/office/drawing/2014/main" id="{D60CA6C6-89B6-45E6-A6AB-2E09E2496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248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INDICADORES</a:t>
            </a:r>
          </a:p>
        </p:txBody>
      </p:sp>
      <p:sp>
        <p:nvSpPr>
          <p:cNvPr id="13" name="pipe-1">
            <a:extLst xmlns:a="http://schemas.openxmlformats.org/drawingml/2006/main">
              <a:ext uri="{FF2B5EF4-FFF2-40B4-BE49-F238E27FC236}">
                <a16:creationId xmlns:a16="http://schemas.microsoft.com/office/drawing/2014/main" id="{4A3CDE32-C4E1-4F86-B972-E2599E01A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unit-2">
            <a:extLst xmlns:a="http://schemas.openxmlformats.org/drawingml/2006/main">
              <a:ext uri="{FF2B5EF4-FFF2-40B4-BE49-F238E27FC236}">
                <a16:creationId xmlns:a16="http://schemas.microsoft.com/office/drawing/2014/main" id="{2222B634-18BE-496C-92EF-E0CE925EB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unit-text-2">
            <a:extLst xmlns:a="http://schemas.openxmlformats.org/drawingml/2006/main">
              <a:ext uri="{FF2B5EF4-FFF2-40B4-BE49-F238E27FC236}">
                <a16:creationId xmlns:a16="http://schemas.microsoft.com/office/drawing/2014/main" id="{E86784EF-4BA3-4614-AD26-E1F40B5DA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30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DECISIÓN</a:t>
            </a:r>
          </a:p>
        </p:txBody>
      </p:sp>
      <p:sp>
        <p:nvSpPr>
          <p:cNvPr id="16" name="pipe-2">
            <a:extLst xmlns:a="http://schemas.openxmlformats.org/drawingml/2006/main">
              <a:ext uri="{FF2B5EF4-FFF2-40B4-BE49-F238E27FC236}">
                <a16:creationId xmlns:a16="http://schemas.microsoft.com/office/drawing/2014/main" id="{29879C70-E73B-4246-A725-B6153689E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58350" y="274320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unit-3">
            <a:extLst xmlns:a="http://schemas.openxmlformats.org/drawingml/2006/main">
              <a:ext uri="{FF2B5EF4-FFF2-40B4-BE49-F238E27FC236}">
                <a16:creationId xmlns:a16="http://schemas.microsoft.com/office/drawing/2014/main" id="{411FEEF2-9B51-41FF-8527-939DAD1A40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53600" y="270510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unit-text-3">
            <a:extLst xmlns:a="http://schemas.openxmlformats.org/drawingml/2006/main">
              <a:ext uri="{FF2B5EF4-FFF2-40B4-BE49-F238E27FC236}">
                <a16:creationId xmlns:a16="http://schemas.microsoft.com/office/drawing/2014/main" id="{AC21BBCD-59CC-4974-9A89-69CC6C97D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01225" y="291465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CONTRATACIÓN</a:t>
            </a:r>
          </a:p>
        </p:txBody>
      </p:sp>
      <p:sp>
        <p:nvSpPr>
          <p:cNvPr id="19" name="pipe-3">
            <a:extLst xmlns:a="http://schemas.openxmlformats.org/drawingml/2006/main">
              <a:ext uri="{FF2B5EF4-FFF2-40B4-BE49-F238E27FC236}">
                <a16:creationId xmlns:a16="http://schemas.microsoft.com/office/drawing/2014/main" id="{BD4347D7-10DE-4891-BD45-2CBF64A70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96550" y="3067050"/>
            <a:ext cx="95250" cy="476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unit-4">
            <a:extLst xmlns:a="http://schemas.openxmlformats.org/drawingml/2006/main">
              <a:ext uri="{FF2B5EF4-FFF2-40B4-BE49-F238E27FC236}">
                <a16:creationId xmlns:a16="http://schemas.microsoft.com/office/drawing/2014/main" id="{4975BB56-9777-46CB-B1D1-45EEC1C20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91800" y="2381250"/>
            <a:ext cx="742950" cy="7810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unit-text-4">
            <a:extLst xmlns:a="http://schemas.openxmlformats.org/drawingml/2006/main">
              <a:ext uri="{FF2B5EF4-FFF2-40B4-BE49-F238E27FC236}">
                <a16:creationId xmlns:a16="http://schemas.microsoft.com/office/drawing/2014/main" id="{A8E1461F-AEE4-4607-87C2-A6192A4EE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39425" y="2590800"/>
            <a:ext cx="6477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MEJORA</a:t>
            </a:r>
          </a:p>
        </p:txBody>
      </p:sp>
      <p:sp>
        <p:nvSpPr>
          <p:cNvPr id="22" name="train-cap">
            <a:extLst xmlns:a="http://schemas.openxmlformats.org/drawingml/2006/main">
              <a:ext uri="{FF2B5EF4-FFF2-40B4-BE49-F238E27FC236}">
                <a16:creationId xmlns:a16="http://schemas.microsoft.com/office/drawing/2014/main" id="{17EDFC6E-583E-4D8C-A8AF-AE26BCF88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857625"/>
            <a:ext cx="40957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TREN CONCEPTUAL Â· VALIDAR CON DATOS Y CONDICIONES LOCALES</a:t>
            </a:r>
          </a:p>
        </p:txBody>
      </p:sp>
      <p:sp>
        <p:nvSpPr>
          <p:cNvPr id="23" name="app-line">
            <a:extLst xmlns:a="http://schemas.openxmlformats.org/drawingml/2006/main">
              <a:ext uri="{FF2B5EF4-FFF2-40B4-BE49-F238E27FC236}">
                <a16:creationId xmlns:a16="http://schemas.microsoft.com/office/drawing/2014/main" id="{729F3602-4255-4019-8C00-FDA6F02C4E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app">
            <a:extLst xmlns:a="http://schemas.openxmlformats.org/drawingml/2006/main">
              <a:ext uri="{FF2B5EF4-FFF2-40B4-BE49-F238E27FC236}">
                <a16:creationId xmlns:a16="http://schemas.microsoft.com/office/drawing/2014/main" id="{68BDA21E-5DF9-4C03-A8FD-0F403E567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91385485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accent">
            <a:extLst xmlns:a="http://schemas.openxmlformats.org/drawingml/2006/main">
              <a:ext uri="{FF2B5EF4-FFF2-40B4-BE49-F238E27FC236}">
                <a16:creationId xmlns:a16="http://schemas.microsoft.com/office/drawing/2014/main" id="{21D31BCF-9AC1-4EC7-80A3-CA9001AB6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2B74B7CF-4A2E-4FB4-8130-919BC3837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6A51E27C-8D84-4A2D-B3ED-EE583764C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06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C8570008-B212-4DF7-B87F-7EE4D07FAB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6/20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9711c2c33a2442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A6FA7C79-4396-4E7D-99EC-509A4123C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jerarquía prioriza prevención y valorización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280527A1-0760-4C9E-A21B-D54C2CE58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Prevenir antes de generar.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Reutilizar y valorizar con calidad y mercado.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Disponer únicamente el rechazo no aprovechable.</a:t>
            </a:r>
          </a:p>
        </p:txBody>
      </p:sp>
      <p:sp>
        <p:nvSpPr>
          <p:cNvPr id="8" name="p0">
            <a:extLst xmlns:a="http://schemas.openxmlformats.org/drawingml/2006/main">
              <a:ext uri="{FF2B5EF4-FFF2-40B4-BE49-F238E27FC236}">
                <a16:creationId xmlns:a16="http://schemas.microsoft.com/office/drawing/2014/main" id="{A6797380-BD40-45ED-9FCA-C06F502BA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GENERACIÓN ESPECÍFICA</a:t>
            </a:r>
          </a:p>
        </p:txBody>
      </p:sp>
      <p:sp>
        <p:nvSpPr>
          <p:cNvPr id="9" name="t0">
            <a:extLst xmlns:a="http://schemas.openxmlformats.org/drawingml/2006/main">
              <a:ext uri="{FF2B5EF4-FFF2-40B4-BE49-F238E27FC236}">
                <a16:creationId xmlns:a16="http://schemas.microsoft.com/office/drawing/2014/main" id="{6BEF9438-DF90-42CF-9E6B-2AC7C7B74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v0">
            <a:extLst xmlns:a="http://schemas.openxmlformats.org/drawingml/2006/main">
              <a:ext uri="{FF2B5EF4-FFF2-40B4-BE49-F238E27FC236}">
                <a16:creationId xmlns:a16="http://schemas.microsoft.com/office/drawing/2014/main" id="{DCC5B6B9-A23E-4514-BFBA-720828B12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74295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p1">
            <a:extLst xmlns:a="http://schemas.openxmlformats.org/drawingml/2006/main">
              <a:ext uri="{FF2B5EF4-FFF2-40B4-BE49-F238E27FC236}">
                <a16:creationId xmlns:a16="http://schemas.microsoft.com/office/drawing/2014/main" id="{8CBB7866-D1B3-47AE-AEB9-4B22DE08D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0289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VALORIZACIÓN</a:t>
            </a:r>
          </a:p>
        </p:txBody>
      </p:sp>
      <p:sp>
        <p:nvSpPr>
          <p:cNvPr id="12" name="t1">
            <a:extLst xmlns:a="http://schemas.openxmlformats.org/drawingml/2006/main">
              <a:ext uri="{FF2B5EF4-FFF2-40B4-BE49-F238E27FC236}">
                <a16:creationId xmlns:a16="http://schemas.microsoft.com/office/drawing/2014/main" id="{779079F0-D8BC-4855-A514-AFCF5D4E9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v1">
            <a:extLst xmlns:a="http://schemas.openxmlformats.org/drawingml/2006/main">
              <a:ext uri="{FF2B5EF4-FFF2-40B4-BE49-F238E27FC236}">
                <a16:creationId xmlns:a16="http://schemas.microsoft.com/office/drawing/2014/main" id="{409EE90A-452D-406B-BB3B-1B8D0E133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028950"/>
            <a:ext cx="113919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p2">
            <a:extLst xmlns:a="http://schemas.openxmlformats.org/drawingml/2006/main">
              <a:ext uri="{FF2B5EF4-FFF2-40B4-BE49-F238E27FC236}">
                <a16:creationId xmlns:a16="http://schemas.microsoft.com/office/drawing/2014/main" id="{BC2AACEC-81B7-455E-B660-BFB898AEC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6766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COSTO TOTAL</a:t>
            </a:r>
          </a:p>
        </p:txBody>
      </p:sp>
      <p:sp>
        <p:nvSpPr>
          <p:cNvPr id="15" name="t2">
            <a:extLst xmlns:a="http://schemas.openxmlformats.org/drawingml/2006/main">
              <a:ext uri="{FF2B5EF4-FFF2-40B4-BE49-F238E27FC236}">
                <a16:creationId xmlns:a16="http://schemas.microsoft.com/office/drawing/2014/main" id="{19B68E19-3EB9-4CA1-A589-A2B64403E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v2">
            <a:extLst xmlns:a="http://schemas.openxmlformats.org/drawingml/2006/main">
              <a:ext uri="{FF2B5EF4-FFF2-40B4-BE49-F238E27FC236}">
                <a16:creationId xmlns:a16="http://schemas.microsoft.com/office/drawing/2014/main" id="{7250B48C-A0B1-4B63-AF91-24BFF8267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676650"/>
            <a:ext cx="153543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p3">
            <a:extLst xmlns:a="http://schemas.openxmlformats.org/drawingml/2006/main">
              <a:ext uri="{FF2B5EF4-FFF2-40B4-BE49-F238E27FC236}">
                <a16:creationId xmlns:a16="http://schemas.microsoft.com/office/drawing/2014/main" id="{13BAD3C6-3F85-4C05-BBDA-4019E05E7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324350"/>
            <a:ext cx="1524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900" b="1">
                <a:solidFill>
                  <a:srgbClr val="DDECF2"/>
                </a:solidFill>
              </a:defRPr>
            </a:pPr>
            <a:r>
              <a:rPr sz="900" b="1">
                <a:solidFill>
                  <a:srgbClr val="DDECF2"/>
                </a:solidFill>
              </a:rPr>
              <a:t>CUMPLIMIENTO Y TRAZABILIDAD</a:t>
            </a:r>
          </a:p>
        </p:txBody>
      </p:sp>
      <p:sp>
        <p:nvSpPr>
          <p:cNvPr id="18" name="t3">
            <a:extLst xmlns:a="http://schemas.openxmlformats.org/drawingml/2006/main">
              <a:ext uri="{FF2B5EF4-FFF2-40B4-BE49-F238E27FC236}">
                <a16:creationId xmlns:a16="http://schemas.microsoft.com/office/drawing/2014/main" id="{8F981911-90FC-4E66-8829-828485E9F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247650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C54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v3">
            <a:extLst xmlns:a="http://schemas.openxmlformats.org/drawingml/2006/main">
              <a:ext uri="{FF2B5EF4-FFF2-40B4-BE49-F238E27FC236}">
                <a16:creationId xmlns:a16="http://schemas.microsoft.com/office/drawing/2014/main" id="{58681814-9752-44D6-8EF4-9A5A27822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4324350"/>
            <a:ext cx="1931670" cy="19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app-line">
            <a:extLst xmlns:a="http://schemas.openxmlformats.org/drawingml/2006/main">
              <a:ext uri="{FF2B5EF4-FFF2-40B4-BE49-F238E27FC236}">
                <a16:creationId xmlns:a16="http://schemas.microsoft.com/office/drawing/2014/main" id="{E14ACD56-CAE0-4166-A7B3-E63FEBF4E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app">
            <a:extLst xmlns:a="http://schemas.openxmlformats.org/drawingml/2006/main">
              <a:ext uri="{FF2B5EF4-FFF2-40B4-BE49-F238E27FC236}">
                <a16:creationId xmlns:a16="http://schemas.microsoft.com/office/drawing/2014/main" id="{AB761D95-D7B6-463A-8E7E-33B21A63F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555918865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EC31B172-FBAB-4EE7-A700-4D0958E30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59E3EAA-4FBB-4829-BEC7-A5A8DF097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BE656EB5-0BC7-4824-AC5F-AFE81C58BA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07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86216C5A-5BFD-4FC0-AEA4-7386AA7C0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7/20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cfec3dfb4dc4ba1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75410A76-6B47-41A8-937B-C5A5D0BE3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Clasificar bien cambia el riesgo y el costo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14AECB16-A2C8-49DC-B9E1-CDA86FDD6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generación específica: criterio sustentado.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valorización: segregación compatible.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costo total: control operacional.</a:t>
            </a:r>
          </a:p>
        </p:txBody>
      </p:sp>
      <p:sp>
        <p:nvSpPr>
          <p:cNvPr id="8" name="c0">
            <a:extLst xmlns:a="http://schemas.openxmlformats.org/drawingml/2006/main">
              <a:ext uri="{FF2B5EF4-FFF2-40B4-BE49-F238E27FC236}">
                <a16:creationId xmlns:a16="http://schemas.microsoft.com/office/drawing/2014/main" id="{A31A59E4-B94B-445D-9FCE-DF88CFB6F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9" name="ct0">
            <a:extLst xmlns:a="http://schemas.openxmlformats.org/drawingml/2006/main">
              <a:ext uri="{FF2B5EF4-FFF2-40B4-BE49-F238E27FC236}">
                <a16:creationId xmlns:a16="http://schemas.microsoft.com/office/drawing/2014/main" id="{F2FB1394-4FA2-438C-A34A-004C0A451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GENERACIÓN</a:t>
            </a:r>
          </a:p>
        </p:txBody>
      </p:sp>
      <p:sp>
        <p:nvSpPr>
          <p:cNvPr id="10" name="c1">
            <a:extLst xmlns:a="http://schemas.openxmlformats.org/drawingml/2006/main">
              <a:ext uri="{FF2B5EF4-FFF2-40B4-BE49-F238E27FC236}">
                <a16:creationId xmlns:a16="http://schemas.microsoft.com/office/drawing/2014/main" id="{87569F63-30C5-446A-B158-02F669980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2381250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1" name="ct1">
            <a:extLst xmlns:a="http://schemas.openxmlformats.org/drawingml/2006/main">
              <a:ext uri="{FF2B5EF4-FFF2-40B4-BE49-F238E27FC236}">
                <a16:creationId xmlns:a16="http://schemas.microsoft.com/office/drawing/2014/main" id="{AD834D47-F5BE-4106-A539-8CA997D50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2638425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SEGREGACIÓN</a:t>
            </a:r>
          </a:p>
        </p:txBody>
      </p:sp>
      <p:sp>
        <p:nvSpPr>
          <p:cNvPr id="12" name="c2">
            <a:extLst xmlns:a="http://schemas.openxmlformats.org/drawingml/2006/main">
              <a:ext uri="{FF2B5EF4-FFF2-40B4-BE49-F238E27FC236}">
                <a16:creationId xmlns:a16="http://schemas.microsoft.com/office/drawing/2014/main" id="{00796125-8666-4959-8E33-396FE5528D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0C4A3E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3" name="ct2">
            <a:extLst xmlns:a="http://schemas.openxmlformats.org/drawingml/2006/main">
              <a:ext uri="{FF2B5EF4-FFF2-40B4-BE49-F238E27FC236}">
                <a16:creationId xmlns:a16="http://schemas.microsoft.com/office/drawing/2014/main" id="{3A2842F1-2950-4976-A3D3-86C930940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VALORIZACIÓN</a:t>
            </a:r>
          </a:p>
        </p:txBody>
      </p:sp>
      <p:sp>
        <p:nvSpPr>
          <p:cNvPr id="14" name="c3">
            <a:extLst xmlns:a="http://schemas.openxmlformats.org/drawingml/2006/main">
              <a:ext uri="{FF2B5EF4-FFF2-40B4-BE49-F238E27FC236}">
                <a16:creationId xmlns:a16="http://schemas.microsoft.com/office/drawing/2014/main" id="{4941D04D-FAC7-47EC-B0DC-C3D294BD4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86875" y="3381375"/>
            <a:ext cx="1857375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9525">
            <a:solidFill>
              <a:srgbClr val="0E7C6B"/>
            </a:solidFill>
            <a:prstDash val="solid"/>
          </a:ln>
        </p:spPr>
      </p:sp>
      <p:sp>
        <p:nvSpPr>
          <p:cNvPr id="15" name="ct3">
            <a:extLst xmlns:a="http://schemas.openxmlformats.org/drawingml/2006/main">
              <a:ext uri="{FF2B5EF4-FFF2-40B4-BE49-F238E27FC236}">
                <a16:creationId xmlns:a16="http://schemas.microsoft.com/office/drawing/2014/main" id="{5E0F8303-9477-4745-9F16-C86DB3B9C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82125" y="3638550"/>
            <a:ext cx="1666875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125" b="1">
                <a:solidFill>
                  <a:srgbClr val="061D33"/>
                </a:solidFill>
              </a:defRPr>
            </a:pPr>
            <a:r>
              <a:rPr sz="1125" b="1">
                <a:solidFill>
                  <a:srgbClr val="061D33"/>
                </a:solidFill>
              </a:rPr>
              <a:t>DESTINO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81F9A00C-6CE5-462C-BF70-31D6B9CF3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09344346-47F0-47F3-B794-5FE91376D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7945291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7" name="accent">
            <a:extLst xmlns:a="http://schemas.openxmlformats.org/drawingml/2006/main">
              <a:ext uri="{FF2B5EF4-FFF2-40B4-BE49-F238E27FC236}">
                <a16:creationId xmlns:a16="http://schemas.microsoft.com/office/drawing/2014/main" id="{9249613C-13C4-4B3F-A709-2823B07888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4D4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C3C3A2A8-AB56-4557-9CDF-7D29A88E9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DE81AFAF-6125-4914-B2A8-7437BFEA7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08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19A0CAAB-FDE3-4AD7-8DBF-6FB3A686EC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8/20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ae36e048d54c3c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C2C609D8-AADF-4A4C-ABA2-EC5C0F802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El balance de materiales descubre pérdidas ocultas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F3E6BFD5-0167-42D2-BB4B-E6CA945010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Entrada de materiales = producto + subproducto + residuo + diferencia.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Cerrar masa por proceso y periodo.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Investigar diferencias significativas.</a:t>
            </a:r>
          </a:p>
        </p:txBody>
      </p:sp>
      <p:sp>
        <p:nvSpPr>
          <p:cNvPr id="8" name="b0">
            <a:extLst xmlns:a="http://schemas.openxmlformats.org/drawingml/2006/main">
              <a:ext uri="{FF2B5EF4-FFF2-40B4-BE49-F238E27FC236}">
                <a16:creationId xmlns:a16="http://schemas.microsoft.com/office/drawing/2014/main" id="{598A3306-21B9-4762-ABB6-9A2FCF41D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048125"/>
            <a:ext cx="400050" cy="3333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b1">
            <a:extLst xmlns:a="http://schemas.openxmlformats.org/drawingml/2006/main">
              <a:ext uri="{FF2B5EF4-FFF2-40B4-BE49-F238E27FC236}">
                <a16:creationId xmlns:a16="http://schemas.microsoft.com/office/drawing/2014/main" id="{B9AAC1A0-4BFB-42F9-B45D-9D0067EA9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58125" y="3762375"/>
            <a:ext cx="400050" cy="619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2">
            <a:extLst xmlns:a="http://schemas.openxmlformats.org/drawingml/2006/main">
              <a:ext uri="{FF2B5EF4-FFF2-40B4-BE49-F238E27FC236}">
                <a16:creationId xmlns:a16="http://schemas.microsoft.com/office/drawing/2014/main" id="{9D2CC370-538F-4E65-9B39-BBD11CF44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381375"/>
            <a:ext cx="400050" cy="1000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b3">
            <a:extLst xmlns:a="http://schemas.openxmlformats.org/drawingml/2006/main">
              <a:ext uri="{FF2B5EF4-FFF2-40B4-BE49-F238E27FC236}">
                <a16:creationId xmlns:a16="http://schemas.microsoft.com/office/drawing/2014/main" id="{D37A6EDC-381C-49C3-84F4-38152B650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6375" y="3638550"/>
            <a:ext cx="4000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A8FB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4">
            <a:extLst xmlns:a="http://schemas.openxmlformats.org/drawingml/2006/main">
              <a:ext uri="{FF2B5EF4-FFF2-40B4-BE49-F238E27FC236}">
                <a16:creationId xmlns:a16="http://schemas.microsoft.com/office/drawing/2014/main" id="{B0615B72-E3F2-426D-9AD1-6201377BB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000375"/>
            <a:ext cx="400050" cy="13811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b5">
            <a:extLst xmlns:a="http://schemas.openxmlformats.org/drawingml/2006/main">
              <a:ext uri="{FF2B5EF4-FFF2-40B4-BE49-F238E27FC236}">
                <a16:creationId xmlns:a16="http://schemas.microsoft.com/office/drawing/2014/main" id="{F0738AF5-087D-4EE7-A494-4D5205BE23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34625" y="2714625"/>
            <a:ext cx="400050" cy="16668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chartlabel">
            <a:extLst xmlns:a="http://schemas.openxmlformats.org/drawingml/2006/main">
              <a:ext uri="{FF2B5EF4-FFF2-40B4-BE49-F238E27FC236}">
                <a16:creationId xmlns:a16="http://schemas.microsoft.com/office/drawing/2014/main" id="{7FF42090-706E-468B-AC9E-A855C0F44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0" y="4572000"/>
            <a:ext cx="4000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DDECF2"/>
                </a:solidFill>
              </a:defRPr>
            </a:pPr>
            <a:r>
              <a:rPr sz="975" b="1">
                <a:solidFill>
                  <a:srgbClr val="DDECF2"/>
                </a:solidFill>
              </a:rPr>
              <a:t>ESCENARIOS Â· DESEMPEÃ‘O Â· RIESGO</a:t>
            </a:r>
          </a:p>
        </p:txBody>
      </p:sp>
      <p:sp>
        <p:nvSpPr>
          <p:cNvPr id="15" name="app-line">
            <a:extLst xmlns:a="http://schemas.openxmlformats.org/drawingml/2006/main">
              <a:ext uri="{FF2B5EF4-FFF2-40B4-BE49-F238E27FC236}">
                <a16:creationId xmlns:a16="http://schemas.microsoft.com/office/drawing/2014/main" id="{4C0A7456-D904-4D6C-919A-B60EF38A3B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app">
            <a:extLst xmlns:a="http://schemas.openxmlformats.org/drawingml/2006/main">
              <a:ext uri="{FF2B5EF4-FFF2-40B4-BE49-F238E27FC236}">
                <a16:creationId xmlns:a16="http://schemas.microsoft.com/office/drawing/2014/main" id="{40DA1856-078C-4D09-A756-28F1EEF5A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258437121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61D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accent">
            <a:extLst xmlns:a="http://schemas.openxmlformats.org/drawingml/2006/main">
              <a:ext uri="{FF2B5EF4-FFF2-40B4-BE49-F238E27FC236}">
                <a16:creationId xmlns:a16="http://schemas.microsoft.com/office/drawing/2014/main" id="{8EE70AFA-4FA7-485E-8BB4-3BA54AEAF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kicker">
            <a:extLst xmlns:a="http://schemas.openxmlformats.org/drawingml/2006/main">
              <a:ext uri="{FF2B5EF4-FFF2-40B4-BE49-F238E27FC236}">
                <a16:creationId xmlns:a16="http://schemas.microsoft.com/office/drawing/2014/main" id="{8879AC9E-6DEC-4B73-BBD3-BD3863879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61950"/>
            <a:ext cx="7810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050" b="1">
                <a:solidFill>
                  <a:srgbClr val="34D4E7"/>
                </a:solidFill>
              </a:defRPr>
            </a:pPr>
            <a:r>
              <a:rPr sz="1050" b="1">
                <a:solidFill>
                  <a:srgbClr val="34D4E7"/>
                </a:solidFill>
              </a:rPr>
              <a:t>GESTIÓN INTEGRAL DE RESIDUOS SÓLIDOS CON IA · MÓDULO 10</a:t>
            </a:r>
          </a:p>
        </p:txBody>
      </p:sp>
      <p:sp>
        <p:nvSpPr>
          <p:cNvPr id="3" name="num">
            <a:extLst xmlns:a="http://schemas.openxmlformats.org/drawingml/2006/main">
              <a:ext uri="{FF2B5EF4-FFF2-40B4-BE49-F238E27FC236}">
                <a16:creationId xmlns:a16="http://schemas.microsoft.com/office/drawing/2014/main" id="{545290C4-6CF4-4823-A60C-715C7F858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209550"/>
            <a:ext cx="123825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4800" b="1">
                <a:solidFill>
                  <a:srgbClr val="15405A"/>
                </a:solidFill>
              </a:defRPr>
            </a:pPr>
            <a:r>
              <a:rPr sz="4800" b="1">
                <a:solidFill>
                  <a:srgbClr val="15405A"/>
                </a:solidFill>
              </a:rPr>
              <a:t>09</a:t>
            </a:r>
          </a:p>
        </p:txBody>
      </p:sp>
      <p:sp>
        <p:nvSpPr>
          <p:cNvPr id="4" name="foot">
            <a:extLst xmlns:a="http://schemas.openxmlformats.org/drawingml/2006/main">
              <a:ext uri="{FF2B5EF4-FFF2-40B4-BE49-F238E27FC236}">
                <a16:creationId xmlns:a16="http://schemas.microsoft.com/office/drawing/2014/main" id="{ACB203A0-8350-4A97-BFC3-E597354106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496050"/>
            <a:ext cx="8286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825">
                <a:solidFill>
                  <a:srgbClr val="88A6B9"/>
                </a:solidFill>
              </a:defRPr>
            </a:pPr>
            <a:r>
              <a:rPr sz="825">
                <a:solidFill>
                  <a:srgbClr val="88A6B9"/>
                </a:solidFill>
              </a:rPr>
              <a:t>CENESAM Nexus IA · Gestión y analítica · 9/20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0f3d25d05942f2"/>
          <a:stretch xmlns:a="http://schemas.openxmlformats.org/drawingml/2006/main"/>
        </p:blipFill>
        <p:spPr>
          <a:xfrm xmlns:a="http://schemas.openxmlformats.org/drawingml/2006/main">
            <a:off x="11186183" y="6153150"/>
            <a:ext cx="373335" cy="457200"/>
          </a:xfrm>
          <a:prstGeom xmlns:a="http://schemas.openxmlformats.org/drawingml/2006/main" prst="rect">
            <a:avLst/>
          </a:prstGeom>
        </p:spPr>
      </p:pic>
      <p:sp>
        <p:nvSpPr>
          <p:cNvPr id="6" name="title">
            <a:extLst xmlns:a="http://schemas.openxmlformats.org/drawingml/2006/main">
              <a:ext uri="{FF2B5EF4-FFF2-40B4-BE49-F238E27FC236}">
                <a16:creationId xmlns:a16="http://schemas.microsoft.com/office/drawing/2014/main" id="{B6FBCB7D-77DD-4ED1-B259-8F160063F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971550"/>
            <a:ext cx="9620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capacidad se diseña para picos y contingencias</a:t>
            </a:r>
          </a:p>
        </p:txBody>
      </p:sp>
      <p:sp>
        <p:nvSpPr>
          <p:cNvPr id="7" name="bullets">
            <a:extLst xmlns:a="http://schemas.openxmlformats.org/drawingml/2006/main">
              <a:ext uri="{FF2B5EF4-FFF2-40B4-BE49-F238E27FC236}">
                <a16:creationId xmlns:a16="http://schemas.microsoft.com/office/drawing/2014/main" id="{5169C806-F9FF-4B02-8196-057893B4A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33625"/>
            <a:ext cx="5810250" cy="2857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KPIs, costos de ciclo de vida, SLA, auditoría de contratistas, datos maestros, IoT, pronóstico y optimización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Demanda media, máxima y emergencia.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>
              <a:defRPr sz="1575">
                <a:solidFill>
                  <a:srgbClr val="DDECF2"/>
                </a:solidFill>
              </a:defRPr>
            </a:pPr>
            <a:r>
              <a:rPr sz="1575">
                <a:solidFill>
                  <a:srgbClr val="DDECF2"/>
                </a:solidFill>
              </a:rPr>
              <a:t>• Redundancia, limpieza y mantenibilidad.</a:t>
            </a:r>
          </a:p>
        </p:txBody>
      </p:sp>
      <p:sp>
        <p:nvSpPr>
          <p:cNvPr id="8" name="node0">
            <a:extLst xmlns:a="http://schemas.openxmlformats.org/drawingml/2006/main">
              <a:ext uri="{FF2B5EF4-FFF2-40B4-BE49-F238E27FC236}">
                <a16:creationId xmlns:a16="http://schemas.microsoft.com/office/drawing/2014/main" id="{0E256349-B232-4C4F-B6DC-AFBF43091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36195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nodeT0">
            <a:extLst xmlns:a="http://schemas.openxmlformats.org/drawingml/2006/main">
              <a:ext uri="{FF2B5EF4-FFF2-40B4-BE49-F238E27FC236}">
                <a16:creationId xmlns:a16="http://schemas.microsoft.com/office/drawing/2014/main" id="{A0DBC2F5-294F-4492-8E52-8EB303659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38195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MEDIR</a:t>
            </a:r>
          </a:p>
        </p:txBody>
      </p:sp>
      <p:sp>
        <p:nvSpPr>
          <p:cNvPr id="10" name="node1">
            <a:extLst xmlns:a="http://schemas.openxmlformats.org/drawingml/2006/main">
              <a:ext uri="{FF2B5EF4-FFF2-40B4-BE49-F238E27FC236}">
                <a16:creationId xmlns:a16="http://schemas.microsoft.com/office/drawing/2014/main" id="{521CAC26-F0B6-4C58-AC55-AC138F84B2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2809875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nodeT1">
            <a:extLst xmlns:a="http://schemas.openxmlformats.org/drawingml/2006/main">
              <a:ext uri="{FF2B5EF4-FFF2-40B4-BE49-F238E27FC236}">
                <a16:creationId xmlns:a16="http://schemas.microsoft.com/office/drawing/2014/main" id="{5E6C1620-A946-4728-AEBD-8B68D53DB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3009900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MODELAR</a:t>
            </a:r>
          </a:p>
        </p:txBody>
      </p:sp>
      <p:sp>
        <p:nvSpPr>
          <p:cNvPr id="12" name="node2">
            <a:extLst xmlns:a="http://schemas.openxmlformats.org/drawingml/2006/main">
              <a:ext uri="{FF2B5EF4-FFF2-40B4-BE49-F238E27FC236}">
                <a16:creationId xmlns:a16="http://schemas.microsoft.com/office/drawing/2014/main" id="{98A5B14D-1A09-4077-8AAB-921B0436F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0" y="3810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0E7C6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nodeT2">
            <a:extLst xmlns:a="http://schemas.openxmlformats.org/drawingml/2006/main">
              <a:ext uri="{FF2B5EF4-FFF2-40B4-BE49-F238E27FC236}">
                <a16:creationId xmlns:a16="http://schemas.microsoft.com/office/drawing/2014/main" id="{C913F18A-CF09-4BA3-BA0A-B58AEFBCF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77375" y="4010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DECIDIR</a:t>
            </a:r>
          </a:p>
        </p:txBody>
      </p:sp>
      <p:sp>
        <p:nvSpPr>
          <p:cNvPr id="14" name="node3">
            <a:extLst xmlns:a="http://schemas.openxmlformats.org/drawingml/2006/main">
              <a:ext uri="{FF2B5EF4-FFF2-40B4-BE49-F238E27FC236}">
                <a16:creationId xmlns:a16="http://schemas.microsoft.com/office/drawing/2014/main" id="{43D4C80A-80E8-4A38-8100-C0A76C132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3048000"/>
            <a:ext cx="857250" cy="609600"/>
          </a:xfrm>
          <a:prstGeom xmlns:a="http://schemas.openxmlformats.org/drawingml/2006/main" prst="roundRect">
            <a:avLst>
              <a:gd name="adj" fmla="val 18750"/>
            </a:avLst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nodeT3">
            <a:extLst xmlns:a="http://schemas.openxmlformats.org/drawingml/2006/main">
              <a:ext uri="{FF2B5EF4-FFF2-40B4-BE49-F238E27FC236}">
                <a16:creationId xmlns:a16="http://schemas.microsoft.com/office/drawing/2014/main" id="{8F34D8B9-65DD-4EBE-AC99-1C26F7F76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0" y="3248025"/>
            <a:ext cx="762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061D33"/>
                </a:solidFill>
              </a:defRPr>
            </a:pPr>
            <a:r>
              <a:rPr sz="825" b="1">
                <a:solidFill>
                  <a:srgbClr val="061D33"/>
                </a:solidFill>
              </a:rPr>
              <a:t>VERIFICAR</a:t>
            </a:r>
          </a:p>
        </p:txBody>
      </p:sp>
      <p:sp>
        <p:nvSpPr>
          <p:cNvPr id="16" name="app-line">
            <a:extLst xmlns:a="http://schemas.openxmlformats.org/drawingml/2006/main">
              <a:ext uri="{FF2B5EF4-FFF2-40B4-BE49-F238E27FC236}">
                <a16:creationId xmlns:a16="http://schemas.microsoft.com/office/drawing/2014/main" id="{4084F035-4859-46AA-B559-F3FC94402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772150"/>
            <a:ext cx="66675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app">
            <a:extLst xmlns:a="http://schemas.openxmlformats.org/drawingml/2006/main">
              <a:ext uri="{FF2B5EF4-FFF2-40B4-BE49-F238E27FC236}">
                <a16:creationId xmlns:a16="http://schemas.microsoft.com/office/drawing/2014/main" id="{1C322A05-76CB-4048-A799-EE2810752E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876925"/>
            <a:ext cx="9334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ENTREGABLE · Tablero ejecutivo y modelo de mejora integral</a:t>
            </a:r>
          </a:p>
        </p:txBody>
      </p:sp>
    </p:spTree>
    <p:extLst>
      <p:ext uri="{BB962C8B-B14F-4D97-AF65-F5344CB8AC3E}">
        <p14:creationId xmlns:p14="http://schemas.microsoft.com/office/powerpoint/2010/main" val="1646080391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2026-07-24T14:01:26.0630000Z</dcterms:created>
  <dcterms:modified xsi:type="dcterms:W3CDTF">2026-07-24T14:01:26.0630000Z</dcterms:modified>
</coreProperties>
</file>