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slides/charts/chart1.xml" ContentType="application/vnd.openxmlformats-officedocument.drawingml.chart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2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slides/charts/chart3.xml" ContentType="application/vnd.openxmlformats-officedocument.drawingml.chart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slides/charts/chart4.xml" ContentType="application/vnd.openxmlformats-officedocument.drawingml.chart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69b91c9d6ce4d80" /><Relationship Type="http://schemas.openxmlformats.org/officeDocument/2006/relationships/extended-properties" Target="/docProps/app.xml" Id="Ra7854e97318c4efe" /><Relationship Type="http://schemas.openxmlformats.org/officeDocument/2006/relationships/officeDocument" Target="/ppt/presentation.xml" Id="R1282d70dc53a4f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613218fe5942bf"/>
  </p:sldMasterIdLst>
  <p:notesMasterIdLst>
    <p:notesMasterId xmlns:r="http://schemas.openxmlformats.org/officeDocument/2006/relationships" r:id="R1bb56cff0d2f4e40"/>
  </p:notesMasterIdLst>
  <p:sldIdLst>
    <p:sldId xmlns:r="http://schemas.openxmlformats.org/officeDocument/2006/relationships" id="256" r:id="Rfc0fb8724ed94086"/>
    <p:sldId xmlns:r="http://schemas.openxmlformats.org/officeDocument/2006/relationships" id="257" r:id="Rd43aaf9e736143f9"/>
    <p:sldId xmlns:r="http://schemas.openxmlformats.org/officeDocument/2006/relationships" id="258" r:id="Raa61d1531b424ab2"/>
    <p:sldId xmlns:r="http://schemas.openxmlformats.org/officeDocument/2006/relationships" id="259" r:id="R92ec54090a134dbc"/>
    <p:sldId xmlns:r="http://schemas.openxmlformats.org/officeDocument/2006/relationships" id="260" r:id="R34fc4cb72965401b"/>
    <p:sldId xmlns:r="http://schemas.openxmlformats.org/officeDocument/2006/relationships" id="261" r:id="R0d7634fbbba8401a"/>
    <p:sldId xmlns:r="http://schemas.openxmlformats.org/officeDocument/2006/relationships" id="262" r:id="R356a29ffdbbc4e76"/>
    <p:sldId xmlns:r="http://schemas.openxmlformats.org/officeDocument/2006/relationships" id="263" r:id="R2a27e501792d4d30"/>
    <p:sldId xmlns:r="http://schemas.openxmlformats.org/officeDocument/2006/relationships" id="264" r:id="R9dc9deec835f4e4f"/>
    <p:sldId xmlns:r="http://schemas.openxmlformats.org/officeDocument/2006/relationships" id="265" r:id="Re48ce5515a194162"/>
    <p:sldId xmlns:r="http://schemas.openxmlformats.org/officeDocument/2006/relationships" id="266" r:id="Rfedf1cf5262b43c0"/>
    <p:sldId xmlns:r="http://schemas.openxmlformats.org/officeDocument/2006/relationships" id="267" r:id="Rbe1dafaec6a640a6"/>
    <p:sldId xmlns:r="http://schemas.openxmlformats.org/officeDocument/2006/relationships" id="268" r:id="R00bafc89eefe4ba0"/>
    <p:sldId xmlns:r="http://schemas.openxmlformats.org/officeDocument/2006/relationships" id="269" r:id="R9aff5610defc4945"/>
    <p:sldId xmlns:r="http://schemas.openxmlformats.org/officeDocument/2006/relationships" id="270" r:id="R4807cbce29c54ba7"/>
    <p:sldId xmlns:r="http://schemas.openxmlformats.org/officeDocument/2006/relationships" id="271" r:id="R96ce9544e16b4ec1"/>
    <p:sldId xmlns:r="http://schemas.openxmlformats.org/officeDocument/2006/relationships" id="272" r:id="R3561896791a949d7"/>
    <p:sldId xmlns:r="http://schemas.openxmlformats.org/officeDocument/2006/relationships" id="273" r:id="R413c9f165a1c4ce5"/>
    <p:sldId xmlns:r="http://schemas.openxmlformats.org/officeDocument/2006/relationships" id="274" r:id="Rec23a2091f3742e1"/>
    <p:sldId xmlns:r="http://schemas.openxmlformats.org/officeDocument/2006/relationships" id="275" r:id="R4f550caff47c472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1174cd68f354046" /><Relationship Type="http://schemas.openxmlformats.org/officeDocument/2006/relationships/slideMaster" Target="/ppt/slideMasters/slideMaster1.xml" Id="R59613218fe5942bf" /><Relationship Type="http://schemas.openxmlformats.org/officeDocument/2006/relationships/notesMaster" Target="/ppt/notesMasters/notesMaster1.xml" Id="R1bb56cff0d2f4e40" /><Relationship Type="http://schemas.openxmlformats.org/officeDocument/2006/relationships/presProps" Target="/ppt/presProps.xml" Id="R65263bde74f44db2" /><Relationship Type="http://schemas.openxmlformats.org/officeDocument/2006/relationships/tableStyles" Target="/ppt/tableStyles.xml" Id="R31d6e945c07a4bf8" /><Relationship Type="http://schemas.openxmlformats.org/officeDocument/2006/relationships/slide" Target="/ppt/slides/slide1.xml" Id="Rfc0fb8724ed94086" /><Relationship Type="http://schemas.openxmlformats.org/officeDocument/2006/relationships/slide" Target="/ppt/slides/slide2.xml" Id="Rd43aaf9e736143f9" /><Relationship Type="http://schemas.openxmlformats.org/officeDocument/2006/relationships/slide" Target="/ppt/slides/slide3.xml" Id="Raa61d1531b424ab2" /><Relationship Type="http://schemas.openxmlformats.org/officeDocument/2006/relationships/slide" Target="/ppt/slides/slide4.xml" Id="R92ec54090a134dbc" /><Relationship Type="http://schemas.openxmlformats.org/officeDocument/2006/relationships/slide" Target="/ppt/slides/slide5.xml" Id="R34fc4cb72965401b" /><Relationship Type="http://schemas.openxmlformats.org/officeDocument/2006/relationships/slide" Target="/ppt/slides/slide6.xml" Id="R0d7634fbbba8401a" /><Relationship Type="http://schemas.openxmlformats.org/officeDocument/2006/relationships/slide" Target="/ppt/slides/slide7.xml" Id="R356a29ffdbbc4e76" /><Relationship Type="http://schemas.openxmlformats.org/officeDocument/2006/relationships/slide" Target="/ppt/slides/slide8.xml" Id="R2a27e501792d4d30" /><Relationship Type="http://schemas.openxmlformats.org/officeDocument/2006/relationships/slide" Target="/ppt/slides/slide9.xml" Id="R9dc9deec835f4e4f" /><Relationship Type="http://schemas.openxmlformats.org/officeDocument/2006/relationships/slide" Target="/ppt/slides/slide10.xml" Id="Re48ce5515a194162" /><Relationship Type="http://schemas.openxmlformats.org/officeDocument/2006/relationships/slide" Target="/ppt/slides/slide11.xml" Id="Rfedf1cf5262b43c0" /><Relationship Type="http://schemas.openxmlformats.org/officeDocument/2006/relationships/slide" Target="/ppt/slides/slide12.xml" Id="Rbe1dafaec6a640a6" /><Relationship Type="http://schemas.openxmlformats.org/officeDocument/2006/relationships/slide" Target="/ppt/slides/slide13.xml" Id="R00bafc89eefe4ba0" /><Relationship Type="http://schemas.openxmlformats.org/officeDocument/2006/relationships/slide" Target="/ppt/slides/slide14.xml" Id="R9aff5610defc4945" /><Relationship Type="http://schemas.openxmlformats.org/officeDocument/2006/relationships/slide" Target="/ppt/slides/slide15.xml" Id="R4807cbce29c54ba7" /><Relationship Type="http://schemas.openxmlformats.org/officeDocument/2006/relationships/slide" Target="/ppt/slides/slide16.xml" Id="R96ce9544e16b4ec1" /><Relationship Type="http://schemas.openxmlformats.org/officeDocument/2006/relationships/slide" Target="/ppt/slides/slide17.xml" Id="R3561896791a949d7" /><Relationship Type="http://schemas.openxmlformats.org/officeDocument/2006/relationships/slide" Target="/ppt/slides/slide18.xml" Id="R413c9f165a1c4ce5" /><Relationship Type="http://schemas.openxmlformats.org/officeDocument/2006/relationships/slide" Target="/ppt/slides/slide19.xml" Id="Rec23a2091f3742e1" /><Relationship Type="http://schemas.openxmlformats.org/officeDocument/2006/relationships/slide" Target="/ppt/slides/slide20.xml" Id="R4f550caff47c472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f738e82ca0e447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bfae2916d3e4e81" /><Relationship Type="http://schemas.openxmlformats.org/officeDocument/2006/relationships/notesMaster" Target="/ppt/notesMasters/notesMaster1.xml" Id="R038e0c5970ac454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76558bb47404246" /><Relationship Type="http://schemas.openxmlformats.org/officeDocument/2006/relationships/notesMaster" Target="/ppt/notesMasters/notesMaster1.xml" Id="R5504aba6419e48d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c85c3af987c4cb7" /><Relationship Type="http://schemas.openxmlformats.org/officeDocument/2006/relationships/notesMaster" Target="/ppt/notesMasters/notesMaster1.xml" Id="R0fe0d03ae8234d20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6b7019e9cf6848a1" /><Relationship Type="http://schemas.openxmlformats.org/officeDocument/2006/relationships/notesMaster" Target="/ppt/notesMasters/notesMaster1.xml" Id="Rdedb5e3c09ea49c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f888582486eb4790" /><Relationship Type="http://schemas.openxmlformats.org/officeDocument/2006/relationships/notesMaster" Target="/ppt/notesMasters/notesMaster1.xml" Id="R6d65759c4e70486c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9a782e2abb404c17" /><Relationship Type="http://schemas.openxmlformats.org/officeDocument/2006/relationships/notesMaster" Target="/ppt/notesMasters/notesMaster1.xml" Id="Re0c3323a58904f1a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9a1dd12c85ae4d0c" /><Relationship Type="http://schemas.openxmlformats.org/officeDocument/2006/relationships/notesMaster" Target="/ppt/notesMasters/notesMaster1.xml" Id="R52dda5aa53474821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6e8a1329fef1409b" /><Relationship Type="http://schemas.openxmlformats.org/officeDocument/2006/relationships/notesMaster" Target="/ppt/notesMasters/notesMaster1.xml" Id="R5a8da7ae61484214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b95262df96af49fa" /><Relationship Type="http://schemas.openxmlformats.org/officeDocument/2006/relationships/notesMaster" Target="/ppt/notesMasters/notesMaster1.xml" Id="Rd04cd86596a74b75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3494c72da5d04b11" /><Relationship Type="http://schemas.openxmlformats.org/officeDocument/2006/relationships/notesMaster" Target="/ppt/notesMasters/notesMaster1.xml" Id="R4941d28b79274286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d454b84e5cea4b1e" /><Relationship Type="http://schemas.openxmlformats.org/officeDocument/2006/relationships/notesMaster" Target="/ppt/notesMasters/notesMaster1.xml" Id="R8966e5fd790c4c9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faa4662e9b44a48" /><Relationship Type="http://schemas.openxmlformats.org/officeDocument/2006/relationships/notesMaster" Target="/ppt/notesMasters/notesMaster1.xml" Id="Rafa130771d5d4e1e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c083b30385584ca7" /><Relationship Type="http://schemas.openxmlformats.org/officeDocument/2006/relationships/notesMaster" Target="/ppt/notesMasters/notesMaster1.xml" Id="R29b8dd86375a44e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530140781d840ef" /><Relationship Type="http://schemas.openxmlformats.org/officeDocument/2006/relationships/notesMaster" Target="/ppt/notesMasters/notesMaster1.xml" Id="Rda1a40fe43734fc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d6e29d83bb04ea5" /><Relationship Type="http://schemas.openxmlformats.org/officeDocument/2006/relationships/notesMaster" Target="/ppt/notesMasters/notesMaster1.xml" Id="Rf2bcd07d147f4b3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23c05bdc6564713" /><Relationship Type="http://schemas.openxmlformats.org/officeDocument/2006/relationships/notesMaster" Target="/ppt/notesMasters/notesMaster1.xml" Id="Rd2896b02875e48e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1d2f8dc6b314da2" /><Relationship Type="http://schemas.openxmlformats.org/officeDocument/2006/relationships/notesMaster" Target="/ppt/notesMasters/notesMaster1.xml" Id="R5043e291135b4eb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9e5a79c288d4d47" /><Relationship Type="http://schemas.openxmlformats.org/officeDocument/2006/relationships/notesMaster" Target="/ppt/notesMasters/notesMaster1.xml" Id="R8adffc3c7016417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2239e06e0c54453" /><Relationship Type="http://schemas.openxmlformats.org/officeDocument/2006/relationships/notesMaster" Target="/ppt/notesMasters/notesMaster1.xml" Id="Re80e9c5c3778432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3011332536b4ef8" /><Relationship Type="http://schemas.openxmlformats.org/officeDocument/2006/relationships/notesMaster" Target="/ppt/notesMasters/notesMaster1.xml" Id="Rd47b55cdd66b494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61724-1:2021 — datos y monitoreo</a:t>
            </a:r>
          </a:p>
          <a:p xmlns:a="http://schemas.openxmlformats.org/drawingml/2006/main">
            <a:r>
              <a:t>IEC 61853-1:2011 — desempeño de módulos según irradiancia y temperatura</a:t>
            </a:r>
          </a:p>
          <a:p xmlns:a="http://schemas.openxmlformats.org/drawingml/2006/main">
            <a:r>
              <a:t>ISO 9001:2015 — control documental</a:t>
            </a:r>
          </a:p>
          <a:p xmlns:a="http://schemas.openxmlformats.org/drawingml/2006/main">
            <a:r>
              <a:t>NREL PVWatts V8 — modelo de estimación simplificada</a:t>
            </a:r>
          </a:p>
          <a:p xmlns:a="http://schemas.openxmlformats.org/drawingml/2006/main">
            <a:r>
              <a:t>NREL System Advisor Model — simulación detallada y análisis financiero</a:t>
            </a:r>
          </a:p>
          <a:p xmlns:a="http://schemas.openxmlformats.org/drawingml/2006/main">
            <a:r>
              <a:t>MINEM, centrales solares en operación y potencia conjunta, 24-07-2025.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61724-1:2021 — datos y monitoreo</a:t>
            </a:r>
          </a:p>
          <a:p xmlns:a="http://schemas.openxmlformats.org/drawingml/2006/main">
            <a:r>
              <a:t>IEC 61853-1:2011 — desempeño de módulos según irradiancia y temperatura</a:t>
            </a:r>
          </a:p>
          <a:p xmlns:a="http://schemas.openxmlformats.org/drawingml/2006/main">
            <a:r>
              <a:t>ISO 9001:2015 — control documental</a:t>
            </a:r>
          </a:p>
          <a:p xmlns:a="http://schemas.openxmlformats.org/drawingml/2006/main">
            <a:r>
              <a:t>NREL PVWatts V8 — modelo de estimación simplificada</a:t>
            </a:r>
          </a:p>
          <a:p xmlns:a="http://schemas.openxmlformats.org/drawingml/2006/main">
            <a:r>
              <a:t>NREL System Advisor Model — simulación detallada y análisis financiero</a:t>
            </a:r>
          </a:p>
          <a:p xmlns:a="http://schemas.openxmlformats.org/drawingml/2006/main">
            <a:r>
              <a:t>MINEM, centrales solares en operación y potencia conjunta, 24-07-2025.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61724-1:2021 — datos y monitoreo</a:t>
            </a:r>
          </a:p>
          <a:p xmlns:a="http://schemas.openxmlformats.org/drawingml/2006/main">
            <a:r>
              <a:t>IEC 61853-1:2011 — desempeño de módulos según irradiancia y temperatura</a:t>
            </a:r>
          </a:p>
          <a:p xmlns:a="http://schemas.openxmlformats.org/drawingml/2006/main">
            <a:r>
              <a:t>ISO 9001:2015 — control documental</a:t>
            </a:r>
          </a:p>
          <a:p xmlns:a="http://schemas.openxmlformats.org/drawingml/2006/main">
            <a:r>
              <a:t>NREL PVWatts V8 — modelo de estimación simplificada</a:t>
            </a:r>
          </a:p>
          <a:p xmlns:a="http://schemas.openxmlformats.org/drawingml/2006/main">
            <a:r>
              <a:t>NREL System Advisor Model — simulación detallada y análisis financiero</a:t>
            </a:r>
          </a:p>
          <a:p xmlns:a="http://schemas.openxmlformats.org/drawingml/2006/main">
            <a:r>
              <a:t>MINEM, centrales solares en operación y potencia conjunta, 24-07-2025.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61724-1:2021 — datos y monitoreo</a:t>
            </a:r>
          </a:p>
          <a:p xmlns:a="http://schemas.openxmlformats.org/drawingml/2006/main">
            <a:r>
              <a:t>IEC 61853-1:2011 — desempeño de módulos según irradiancia y temperatura</a:t>
            </a:r>
          </a:p>
          <a:p xmlns:a="http://schemas.openxmlformats.org/drawingml/2006/main">
            <a:r>
              <a:t>ISO 9001:2015 — control documental</a:t>
            </a:r>
          </a:p>
          <a:p xmlns:a="http://schemas.openxmlformats.org/drawingml/2006/main">
            <a:r>
              <a:t>NREL PVWatts V8 — modelo de estimación simplificada</a:t>
            </a:r>
          </a:p>
          <a:p xmlns:a="http://schemas.openxmlformats.org/drawingml/2006/main">
            <a:r>
              <a:t>NREL System Advisor Model — simulación detallada y análisis financiero</a:t>
            </a:r>
          </a:p>
          <a:p xmlns:a="http://schemas.openxmlformats.org/drawingml/2006/main">
            <a:r>
              <a:t>MINEM, centrales solares en operación y potencia conjunta, 24-07-2025.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61724-1:2021 — datos y monitoreo</a:t>
            </a:r>
          </a:p>
          <a:p xmlns:a="http://schemas.openxmlformats.org/drawingml/2006/main">
            <a:r>
              <a:t>IEC 61853-1:2011 — desempeño de módulos según irradiancia y temperatura</a:t>
            </a:r>
          </a:p>
          <a:p xmlns:a="http://schemas.openxmlformats.org/drawingml/2006/main">
            <a:r>
              <a:t>ISO 9001:2015 — control documental</a:t>
            </a:r>
          </a:p>
          <a:p xmlns:a="http://schemas.openxmlformats.org/drawingml/2006/main">
            <a:r>
              <a:t>NREL PVWatts V8 — modelo de estimación simplificada</a:t>
            </a:r>
          </a:p>
          <a:p xmlns:a="http://schemas.openxmlformats.org/drawingml/2006/main">
            <a:r>
              <a:t>NREL System Advisor Model — simulación detallada y análisis financiero</a:t>
            </a:r>
          </a:p>
          <a:p xmlns:a="http://schemas.openxmlformats.org/drawingml/2006/main">
            <a:r>
              <a:t>MINEM, centrales solares en operación y potencia conjunta, 24-07-2025.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61724-1:2021 — datos y monitoreo</a:t>
            </a:r>
          </a:p>
          <a:p xmlns:a="http://schemas.openxmlformats.org/drawingml/2006/main">
            <a:r>
              <a:t>IEC 61853-1:2011 — desempeño de módulos según irradiancia y temperatura</a:t>
            </a:r>
          </a:p>
          <a:p xmlns:a="http://schemas.openxmlformats.org/drawingml/2006/main">
            <a:r>
              <a:t>ISO 9001:2015 — control documental</a:t>
            </a:r>
          </a:p>
          <a:p xmlns:a="http://schemas.openxmlformats.org/drawingml/2006/main">
            <a:r>
              <a:t>NREL PVWatts V8 — modelo de estimación simplificada</a:t>
            </a:r>
          </a:p>
          <a:p xmlns:a="http://schemas.openxmlformats.org/drawingml/2006/main">
            <a:r>
              <a:t>NREL System Advisor Model — simulación detallada y análisis financiero</a:t>
            </a:r>
          </a:p>
          <a:p xmlns:a="http://schemas.openxmlformats.org/drawingml/2006/main">
            <a:r>
              <a:t>MINEM, centrales solares en operación y potencia conjunta, 24-07-2025.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61724-1:2021 — datos y monitoreo</a:t>
            </a:r>
          </a:p>
          <a:p xmlns:a="http://schemas.openxmlformats.org/drawingml/2006/main">
            <a:r>
              <a:t>IEC 61853-1:2011 — desempeño de módulos según irradiancia y temperatura</a:t>
            </a:r>
          </a:p>
          <a:p xmlns:a="http://schemas.openxmlformats.org/drawingml/2006/main">
            <a:r>
              <a:t>ISO 9001:2015 — control documental</a:t>
            </a:r>
          </a:p>
          <a:p xmlns:a="http://schemas.openxmlformats.org/drawingml/2006/main">
            <a:r>
              <a:t>NREL PVWatts V8 — modelo de estimación simplificada</a:t>
            </a:r>
          </a:p>
          <a:p xmlns:a="http://schemas.openxmlformats.org/drawingml/2006/main">
            <a:r>
              <a:t>NREL System Advisor Model — simulación detallada y análisis financiero</a:t>
            </a:r>
          </a:p>
          <a:p xmlns:a="http://schemas.openxmlformats.org/drawingml/2006/main">
            <a:r>
              <a:t>MINEM, centrales solares en operación y potencia conjunta, 24-07-2025.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61724-1:2021 — datos y monitoreo</a:t>
            </a:r>
          </a:p>
          <a:p xmlns:a="http://schemas.openxmlformats.org/drawingml/2006/main">
            <a:r>
              <a:t>IEC 61853-1:2011 — desempeño de módulos según irradiancia y temperatura</a:t>
            </a:r>
          </a:p>
          <a:p xmlns:a="http://schemas.openxmlformats.org/drawingml/2006/main">
            <a:r>
              <a:t>ISO 9001:2015 — control documental</a:t>
            </a:r>
          </a:p>
          <a:p xmlns:a="http://schemas.openxmlformats.org/drawingml/2006/main">
            <a:r>
              <a:t>NREL PVWatts V8 — modelo de estimación simplificada</a:t>
            </a:r>
          </a:p>
          <a:p xmlns:a="http://schemas.openxmlformats.org/drawingml/2006/main">
            <a:r>
              <a:t>NREL System Advisor Model — simulación detallada y análisis financiero</a:t>
            </a:r>
          </a:p>
          <a:p xmlns:a="http://schemas.openxmlformats.org/drawingml/2006/main">
            <a:r>
              <a:t>MINEM, centrales solares en operación y potencia conjunta, 24-07-2025.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61724-1:2021 — datos y monitoreo</a:t>
            </a:r>
          </a:p>
          <a:p xmlns:a="http://schemas.openxmlformats.org/drawingml/2006/main">
            <a:r>
              <a:t>IEC 61853-1:2011 — desempeño de módulos según irradiancia y temperatura</a:t>
            </a:r>
          </a:p>
          <a:p xmlns:a="http://schemas.openxmlformats.org/drawingml/2006/main">
            <a:r>
              <a:t>ISO 9001:2015 — control documental</a:t>
            </a:r>
          </a:p>
          <a:p xmlns:a="http://schemas.openxmlformats.org/drawingml/2006/main">
            <a:r>
              <a:t>NREL PVWatts V8 — modelo de estimación simplificada</a:t>
            </a:r>
          </a:p>
          <a:p xmlns:a="http://schemas.openxmlformats.org/drawingml/2006/main">
            <a:r>
              <a:t>NREL System Advisor Model — simulación detallada y análisis financiero</a:t>
            </a:r>
          </a:p>
          <a:p xmlns:a="http://schemas.openxmlformats.org/drawingml/2006/main">
            <a:r>
              <a:t>MINEM, centrales solares en operación y potencia conjunta, 24-07-2025.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61724-1:2021 — datos y monitoreo</a:t>
            </a:r>
          </a:p>
          <a:p xmlns:a="http://schemas.openxmlformats.org/drawingml/2006/main">
            <a:r>
              <a:t>IEC 61853-1:2011 — desempeño de módulos según irradiancia y temperatura</a:t>
            </a:r>
          </a:p>
          <a:p xmlns:a="http://schemas.openxmlformats.org/drawingml/2006/main">
            <a:r>
              <a:t>ISO 9001:2015 — control documental</a:t>
            </a:r>
          </a:p>
          <a:p xmlns:a="http://schemas.openxmlformats.org/drawingml/2006/main">
            <a:r>
              <a:t>NREL PVWatts V8 — modelo de estimación simplificada</a:t>
            </a:r>
          </a:p>
          <a:p xmlns:a="http://schemas.openxmlformats.org/drawingml/2006/main">
            <a:r>
              <a:t>NREL System Advisor Model — simulación detallada y análisis financiero</a:t>
            </a:r>
          </a:p>
          <a:p xmlns:a="http://schemas.openxmlformats.org/drawingml/2006/main">
            <a:r>
              <a:t>MINEM, centrales solares en operación y potencia conjunta, 24-07-2025.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61724-1:2021 — datos y monitoreo</a:t>
            </a:r>
          </a:p>
          <a:p xmlns:a="http://schemas.openxmlformats.org/drawingml/2006/main">
            <a:r>
              <a:t>IEC 61853-1:2011 — desempeño de módulos según irradiancia y temperatura</a:t>
            </a:r>
          </a:p>
          <a:p xmlns:a="http://schemas.openxmlformats.org/drawingml/2006/main">
            <a:r>
              <a:t>ISO 9001:2015 — control documental</a:t>
            </a:r>
          </a:p>
          <a:p xmlns:a="http://schemas.openxmlformats.org/drawingml/2006/main">
            <a:r>
              <a:t>NREL PVWatts V8 — modelo de estimación simplificada</a:t>
            </a:r>
          </a:p>
          <a:p xmlns:a="http://schemas.openxmlformats.org/drawingml/2006/main">
            <a:r>
              <a:t>NREL System Advisor Model — simulación detallada y análisis financiero</a:t>
            </a:r>
          </a:p>
          <a:p xmlns:a="http://schemas.openxmlformats.org/drawingml/2006/main">
            <a:r>
              <a:t>MINEM, centrales solares en operación y potencia conjunta, 24-07-2025.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61724-1:2021 — datos y monitoreo</a:t>
            </a:r>
          </a:p>
          <a:p xmlns:a="http://schemas.openxmlformats.org/drawingml/2006/main">
            <a:r>
              <a:t>IEC 61853-1:2011 — desempeño de módulos según irradiancia y temperatura</a:t>
            </a:r>
          </a:p>
          <a:p xmlns:a="http://schemas.openxmlformats.org/drawingml/2006/main">
            <a:r>
              <a:t>ISO 9001:2015 — control documental</a:t>
            </a:r>
          </a:p>
          <a:p xmlns:a="http://schemas.openxmlformats.org/drawingml/2006/main">
            <a:r>
              <a:t>NREL PVWatts V8 — modelo de estimación simplificada</a:t>
            </a:r>
          </a:p>
          <a:p xmlns:a="http://schemas.openxmlformats.org/drawingml/2006/main">
            <a:r>
              <a:t>NREL System Advisor Model — simulación detallada y análisis financiero</a:t>
            </a:r>
          </a:p>
          <a:p xmlns:a="http://schemas.openxmlformats.org/drawingml/2006/main">
            <a:r>
              <a:t>MINEM, centrales solares en operación y potencia conjunta, 24-07-2025.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61724-1:2021 — datos y monitoreo</a:t>
            </a:r>
          </a:p>
          <a:p xmlns:a="http://schemas.openxmlformats.org/drawingml/2006/main">
            <a:r>
              <a:t>IEC 61853-1:2011 — desempeño de módulos según irradiancia y temperatura</a:t>
            </a:r>
          </a:p>
          <a:p xmlns:a="http://schemas.openxmlformats.org/drawingml/2006/main">
            <a:r>
              <a:t>ISO 9001:2015 — control documental</a:t>
            </a:r>
          </a:p>
          <a:p xmlns:a="http://schemas.openxmlformats.org/drawingml/2006/main">
            <a:r>
              <a:t>NREL PVWatts V8 — modelo de estimación simplificada</a:t>
            </a:r>
          </a:p>
          <a:p xmlns:a="http://schemas.openxmlformats.org/drawingml/2006/main">
            <a:r>
              <a:t>NREL System Advisor Model — simulación detallada y análisis financiero</a:t>
            </a:r>
          </a:p>
          <a:p xmlns:a="http://schemas.openxmlformats.org/drawingml/2006/main">
            <a:r>
              <a:t>MINEM, centrales solares en operación y potencia conjunta, 24-07-2025.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61724-1:2021 — datos y monitoreo</a:t>
            </a:r>
          </a:p>
          <a:p xmlns:a="http://schemas.openxmlformats.org/drawingml/2006/main">
            <a:r>
              <a:t>IEC 61853-1:2011 — desempeño de módulos según irradiancia y temperatura</a:t>
            </a:r>
          </a:p>
          <a:p xmlns:a="http://schemas.openxmlformats.org/drawingml/2006/main">
            <a:r>
              <a:t>ISO 9001:2015 — control documental</a:t>
            </a:r>
          </a:p>
          <a:p xmlns:a="http://schemas.openxmlformats.org/drawingml/2006/main">
            <a:r>
              <a:t>NREL PVWatts V8 — modelo de estimación simplificada</a:t>
            </a:r>
          </a:p>
          <a:p xmlns:a="http://schemas.openxmlformats.org/drawingml/2006/main">
            <a:r>
              <a:t>NREL System Advisor Model — simulación detallada y análisis financiero</a:t>
            </a:r>
          </a:p>
          <a:p xmlns:a="http://schemas.openxmlformats.org/drawingml/2006/main">
            <a:r>
              <a:t>MINEM, centrales solares en operación y potencia conjunta, 24-07-2025.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61724-1:2021 — datos y monitoreo</a:t>
            </a:r>
          </a:p>
          <a:p xmlns:a="http://schemas.openxmlformats.org/drawingml/2006/main">
            <a:r>
              <a:t>IEC 61853-1:2011 — desempeño de módulos según irradiancia y temperatura</a:t>
            </a:r>
          </a:p>
          <a:p xmlns:a="http://schemas.openxmlformats.org/drawingml/2006/main">
            <a:r>
              <a:t>ISO 9001:2015 — control documental</a:t>
            </a:r>
          </a:p>
          <a:p xmlns:a="http://schemas.openxmlformats.org/drawingml/2006/main">
            <a:r>
              <a:t>NREL PVWatts V8 — modelo de estimación simplificada</a:t>
            </a:r>
          </a:p>
          <a:p xmlns:a="http://schemas.openxmlformats.org/drawingml/2006/main">
            <a:r>
              <a:t>NREL System Advisor Model — simulación detallada y análisis financiero</a:t>
            </a:r>
          </a:p>
          <a:p xmlns:a="http://schemas.openxmlformats.org/drawingml/2006/main">
            <a:r>
              <a:t>MINEM, centrales solares en operación y potencia conjunta, 24-07-2025.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61724-1:2021 — datos y monitoreo</a:t>
            </a:r>
          </a:p>
          <a:p xmlns:a="http://schemas.openxmlformats.org/drawingml/2006/main">
            <a:r>
              <a:t>IEC 61853-1:2011 — desempeño de módulos según irradiancia y temperatura</a:t>
            </a:r>
          </a:p>
          <a:p xmlns:a="http://schemas.openxmlformats.org/drawingml/2006/main">
            <a:r>
              <a:t>ISO 9001:2015 — control documental</a:t>
            </a:r>
          </a:p>
          <a:p xmlns:a="http://schemas.openxmlformats.org/drawingml/2006/main">
            <a:r>
              <a:t>NREL PVWatts V8 — modelo de estimación simplificada</a:t>
            </a:r>
          </a:p>
          <a:p xmlns:a="http://schemas.openxmlformats.org/drawingml/2006/main">
            <a:r>
              <a:t>NREL System Advisor Model — simulación detallada y análisis financiero</a:t>
            </a:r>
          </a:p>
          <a:p xmlns:a="http://schemas.openxmlformats.org/drawingml/2006/main">
            <a:r>
              <a:t>MINEM, centrales solares en operación y potencia conjunta, 24-07-2025.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61724-1:2021 — datos y monitoreo</a:t>
            </a:r>
          </a:p>
          <a:p xmlns:a="http://schemas.openxmlformats.org/drawingml/2006/main">
            <a:r>
              <a:t>IEC 61853-1:2011 — desempeño de módulos según irradiancia y temperatura</a:t>
            </a:r>
          </a:p>
          <a:p xmlns:a="http://schemas.openxmlformats.org/drawingml/2006/main">
            <a:r>
              <a:t>ISO 9001:2015 — control documental</a:t>
            </a:r>
          </a:p>
          <a:p xmlns:a="http://schemas.openxmlformats.org/drawingml/2006/main">
            <a:r>
              <a:t>NREL PVWatts V8 — modelo de estimación simplificada</a:t>
            </a:r>
          </a:p>
          <a:p xmlns:a="http://schemas.openxmlformats.org/drawingml/2006/main">
            <a:r>
              <a:t>NREL System Advisor Model — simulación detallada y análisis financiero</a:t>
            </a:r>
          </a:p>
          <a:p xmlns:a="http://schemas.openxmlformats.org/drawingml/2006/main">
            <a:r>
              <a:t>MINEM, centrales solares en operación y potencia conjunta, 24-07-2025.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61724-1:2021 — datos y monitoreo</a:t>
            </a:r>
          </a:p>
          <a:p xmlns:a="http://schemas.openxmlformats.org/drawingml/2006/main">
            <a:r>
              <a:t>IEC 61853-1:2011 — desempeño de módulos según irradiancia y temperatura</a:t>
            </a:r>
          </a:p>
          <a:p xmlns:a="http://schemas.openxmlformats.org/drawingml/2006/main">
            <a:r>
              <a:t>ISO 9001:2015 — control documental</a:t>
            </a:r>
          </a:p>
          <a:p xmlns:a="http://schemas.openxmlformats.org/drawingml/2006/main">
            <a:r>
              <a:t>NREL PVWatts V8 — modelo de estimación simplificada</a:t>
            </a:r>
          </a:p>
          <a:p xmlns:a="http://schemas.openxmlformats.org/drawingml/2006/main">
            <a:r>
              <a:t>NREL System Advisor Model — simulación detallada y análisis financiero</a:t>
            </a:r>
          </a:p>
          <a:p xmlns:a="http://schemas.openxmlformats.org/drawingml/2006/main">
            <a:r>
              <a:t>MINEM, centrales solares en operación y potencia conjunta, 24-07-2025.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61724-1:2021 — datos y monitoreo</a:t>
            </a:r>
          </a:p>
          <a:p xmlns:a="http://schemas.openxmlformats.org/drawingml/2006/main">
            <a:r>
              <a:t>IEC 61853-1:2011 — desempeño de módulos según irradiancia y temperatura</a:t>
            </a:r>
          </a:p>
          <a:p xmlns:a="http://schemas.openxmlformats.org/drawingml/2006/main">
            <a:r>
              <a:t>ISO 9001:2015 — control documental</a:t>
            </a:r>
          </a:p>
          <a:p xmlns:a="http://schemas.openxmlformats.org/drawingml/2006/main">
            <a:r>
              <a:t>NREL PVWatts V8 — modelo de estimación simplificada</a:t>
            </a:r>
          </a:p>
          <a:p xmlns:a="http://schemas.openxmlformats.org/drawingml/2006/main">
            <a:r>
              <a:t>NREL System Advisor Model — simulación detallada y análisis financiero</a:t>
            </a:r>
          </a:p>
          <a:p xmlns:a="http://schemas.openxmlformats.org/drawingml/2006/main">
            <a:r>
              <a:t>MINEM, centrales solares en operación y potencia conjunta, 24-07-2025.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61724-1:2021 — datos y monitoreo</a:t>
            </a:r>
          </a:p>
          <a:p xmlns:a="http://schemas.openxmlformats.org/drawingml/2006/main">
            <a:r>
              <a:t>IEC 61853-1:2011 — desempeño de módulos según irradiancia y temperatura</a:t>
            </a:r>
          </a:p>
          <a:p xmlns:a="http://schemas.openxmlformats.org/drawingml/2006/main">
            <a:r>
              <a:t>ISO 9001:2015 — control documental</a:t>
            </a:r>
          </a:p>
          <a:p xmlns:a="http://schemas.openxmlformats.org/drawingml/2006/main">
            <a:r>
              <a:t>NREL PVWatts V8 — modelo de estimación simplificada</a:t>
            </a:r>
          </a:p>
          <a:p xmlns:a="http://schemas.openxmlformats.org/drawingml/2006/main">
            <a:r>
              <a:t>NREL System Advisor Model — simulación detallada y análisis financiero</a:t>
            </a:r>
          </a:p>
          <a:p xmlns:a="http://schemas.openxmlformats.org/drawingml/2006/main">
            <a:r>
              <a:t>MINEM, centrales solares en operación y potencia conjunta, 24-07-2025.</a:t>
            </a:r>
          </a:p>
          <a:p xmlns:a="http://schemas.openxmlformats.org/drawingml/2006/main">
            <a:r>
              <a:t>Imagen temática generada con OpenAI ImageGen para CENESAM, módulo 10.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c6a40107c45f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a1422a0b02740ea" /><Relationship Type="http://schemas.openxmlformats.org/officeDocument/2006/relationships/slideLayout" Target="/ppt/slideLayouts/slideLayout1.xml" Id="R6929101574094b9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29101574094b9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3465fafae460e" /><Relationship Type="http://schemas.openxmlformats.org/officeDocument/2006/relationships/image" Target="/ppt/media/image.jpeg" Id="Ra52ecb3de8304a9f" /><Relationship Type="http://schemas.openxmlformats.org/officeDocument/2006/relationships/notesSlide" Target="/ppt/notesSlides/notesSlide1.xml" Id="Rb35be518afc6425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4991ad1604922" /><Relationship Type="http://schemas.openxmlformats.org/officeDocument/2006/relationships/image" Target="/ppt/media/image10.jpeg" Id="R83a3f18559944d96" /><Relationship Type="http://schemas.openxmlformats.org/officeDocument/2006/relationships/notesSlide" Target="/ppt/notesSlides/notesSlide10.xml" Id="R90079356fbf8415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876e05db4405b" /><Relationship Type="http://schemas.openxmlformats.org/officeDocument/2006/relationships/image" Target="/ppt/media/image11.jpeg" Id="Rc7519bff357c4d6b" /><Relationship Type="http://schemas.openxmlformats.org/officeDocument/2006/relationships/notesSlide" Target="/ppt/notesSlides/notesSlide11.xml" Id="R8250d1bf28c34fd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870e5142d487e" /><Relationship Type="http://schemas.openxmlformats.org/officeDocument/2006/relationships/image" Target="/ppt/media/image12.jpeg" Id="R531fe2c07add4981" /><Relationship Type="http://schemas.openxmlformats.org/officeDocument/2006/relationships/notesSlide" Target="/ppt/notesSlides/notesSlide12.xml" Id="R3e67c42ae7f94eb4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3462a40bc4a57" /><Relationship Type="http://schemas.openxmlformats.org/officeDocument/2006/relationships/image" Target="/ppt/media/image13.jpeg" Id="R1f0c6babd49a40c9" /><Relationship Type="http://schemas.openxmlformats.org/officeDocument/2006/relationships/notesSlide" Target="/ppt/notesSlides/notesSlide13.xml" Id="R267228e4bcf74d76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1d76731194aa7" /><Relationship Type="http://schemas.openxmlformats.org/officeDocument/2006/relationships/image" Target="/ppt/media/image14.jpeg" Id="Rb9c772aed9f842b1" /><Relationship Type="http://schemas.openxmlformats.org/officeDocument/2006/relationships/chart" Target="/ppt/slides/charts/chart3.xml" Id="Rb7691d2dd4014503" /><Relationship Type="http://schemas.openxmlformats.org/officeDocument/2006/relationships/notesSlide" Target="/ppt/notesSlides/notesSlide14.xml" Id="Rfe5306c050e14d65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3ce1bc8d54ad0" /><Relationship Type="http://schemas.openxmlformats.org/officeDocument/2006/relationships/image" Target="/ppt/media/image15.jpeg" Id="Rbcc805e78b64484c" /><Relationship Type="http://schemas.openxmlformats.org/officeDocument/2006/relationships/notesSlide" Target="/ppt/notesSlides/notesSlide15.xml" Id="Rfb643935426b4b59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462bf85bb4540" /><Relationship Type="http://schemas.openxmlformats.org/officeDocument/2006/relationships/image" Target="/ppt/media/image16.jpeg" Id="R0864454b1e7f4b9e" /><Relationship Type="http://schemas.openxmlformats.org/officeDocument/2006/relationships/notesSlide" Target="/ppt/notesSlides/notesSlide16.xml" Id="Ra924259dd98f46ba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e7e7918dc482b" /><Relationship Type="http://schemas.openxmlformats.org/officeDocument/2006/relationships/image" Target="/ppt/media/image17.jpeg" Id="Rb5966ec8b23b4565" /><Relationship Type="http://schemas.openxmlformats.org/officeDocument/2006/relationships/notesSlide" Target="/ppt/notesSlides/notesSlide17.xml" Id="Ra840522da5304cc6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033ddc7e04a1e" /><Relationship Type="http://schemas.openxmlformats.org/officeDocument/2006/relationships/image" Target="/ppt/media/image18.jpeg" Id="Re834e9aa616b407e" /><Relationship Type="http://schemas.openxmlformats.org/officeDocument/2006/relationships/chart" Target="/ppt/slides/charts/chart4.xml" Id="Rf6da9e1b3b9b4fbb" /><Relationship Type="http://schemas.openxmlformats.org/officeDocument/2006/relationships/notesSlide" Target="/ppt/notesSlides/notesSlide18.xml" Id="Rb3b7542211a04e1a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c6004222f45a1" /><Relationship Type="http://schemas.openxmlformats.org/officeDocument/2006/relationships/image" Target="/ppt/media/image19.jpeg" Id="Rda29ec42d0f84c17" /><Relationship Type="http://schemas.openxmlformats.org/officeDocument/2006/relationships/notesSlide" Target="/ppt/notesSlides/notesSlide19.xml" Id="R911e4f86be8d4e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0ae8017b94efe" /><Relationship Type="http://schemas.openxmlformats.org/officeDocument/2006/relationships/image" Target="/ppt/media/image2.jpeg" Id="R5a3e29ed1d2b4e4c" /><Relationship Type="http://schemas.openxmlformats.org/officeDocument/2006/relationships/notesSlide" Target="/ppt/notesSlides/notesSlide2.xml" Id="R23b53ae117ea4727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6e91b7eb842a1" /><Relationship Type="http://schemas.openxmlformats.org/officeDocument/2006/relationships/image" Target="/ppt/media/image20.jpeg" Id="Reefc4755e14a495e" /><Relationship Type="http://schemas.openxmlformats.org/officeDocument/2006/relationships/notesSlide" Target="/ppt/notesSlides/notesSlide20.xml" Id="R510d55fb3b1a43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09b6dbd784b6b" /><Relationship Type="http://schemas.openxmlformats.org/officeDocument/2006/relationships/image" Target="/ppt/media/image3.jpeg" Id="Ra538fb0eaf4846f6" /><Relationship Type="http://schemas.openxmlformats.org/officeDocument/2006/relationships/notesSlide" Target="/ppt/notesSlides/notesSlide3.xml" Id="R2ca821b2e41d45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175c5d1384ad3" /><Relationship Type="http://schemas.openxmlformats.org/officeDocument/2006/relationships/image" Target="/ppt/media/image4.jpeg" Id="R32f7aa932354440b" /><Relationship Type="http://schemas.openxmlformats.org/officeDocument/2006/relationships/chart" Target="/ppt/slides/charts/chart1.xml" Id="R9f0ce6dc6ebc4af7" /><Relationship Type="http://schemas.openxmlformats.org/officeDocument/2006/relationships/notesSlide" Target="/ppt/notesSlides/notesSlide4.xml" Id="R7df5cc5268124d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b4a7245994685" /><Relationship Type="http://schemas.openxmlformats.org/officeDocument/2006/relationships/image" Target="/ppt/media/image5.jpeg" Id="Rbfcedfbc8f434d24" /><Relationship Type="http://schemas.openxmlformats.org/officeDocument/2006/relationships/notesSlide" Target="/ppt/notesSlides/notesSlide5.xml" Id="Rffabd250676d48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ab0057fa54c69" /><Relationship Type="http://schemas.openxmlformats.org/officeDocument/2006/relationships/image" Target="/ppt/media/image6.jpeg" Id="R802a25136825406f" /><Relationship Type="http://schemas.openxmlformats.org/officeDocument/2006/relationships/notesSlide" Target="/ppt/notesSlides/notesSlide6.xml" Id="Ra2992cd60d9846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84876b5d64a55" /><Relationship Type="http://schemas.openxmlformats.org/officeDocument/2006/relationships/image" Target="/ppt/media/image7.jpeg" Id="Rd959f76c6bbd4e74" /><Relationship Type="http://schemas.openxmlformats.org/officeDocument/2006/relationships/notesSlide" Target="/ppt/notesSlides/notesSlide7.xml" Id="R458fe5a29b67451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c7657a5274b9d" /><Relationship Type="http://schemas.openxmlformats.org/officeDocument/2006/relationships/image" Target="/ppt/media/image8.jpeg" Id="R5fcea8721197462f" /><Relationship Type="http://schemas.openxmlformats.org/officeDocument/2006/relationships/chart" Target="/ppt/slides/charts/chart2.xml" Id="R6a1aec44cfd64ead" /><Relationship Type="http://schemas.openxmlformats.org/officeDocument/2006/relationships/notesSlide" Target="/ppt/notesSlides/notesSlide8.xml" Id="R3e7c5ce8814c40f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e6f029ad249e9" /><Relationship Type="http://schemas.openxmlformats.org/officeDocument/2006/relationships/image" Target="/ppt/media/image9.jpeg" Id="Rd1c50ed06a954161" /><Relationship Type="http://schemas.openxmlformats.org/officeDocument/2006/relationships/notesSlide" Target="/ppt/notesSlides/notesSlide9.xml" Id="Rb8eae410a5f9441e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75</c:v>
              </c:pt>
              <c:pt idx="1">
                <c:v>73</c:v>
              </c:pt>
              <c:pt idx="2">
                <c:v>88</c:v>
              </c:pt>
              <c:pt idx="3">
                <c:v>57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79</c:v>
              </c:pt>
              <c:pt idx="1">
                <c:v>83</c:v>
              </c:pt>
              <c:pt idx="2">
                <c:v>82</c:v>
              </c:pt>
              <c:pt idx="3">
                <c:v>81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3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73</c:v>
              </c:pt>
              <c:pt idx="1">
                <c:v>81</c:v>
              </c:pt>
              <c:pt idx="2">
                <c:v>73</c:v>
              </c:pt>
              <c:pt idx="3">
                <c:v>51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4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77</c:v>
              </c:pt>
              <c:pt idx="1">
                <c:v>91</c:v>
              </c:pt>
              <c:pt idx="2">
                <c:v>67</c:v>
              </c:pt>
              <c:pt idx="3">
                <c:v>75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top-accent">
            <a:extLst xmlns:a="http://schemas.openxmlformats.org/drawingml/2006/main">
              <a:ext uri="{FF2B5EF4-FFF2-40B4-BE49-F238E27FC236}">
                <a16:creationId xmlns:a16="http://schemas.microsoft.com/office/drawing/2014/main" id="{ABFF7665-EA5D-4C59-9200-DF55CCA79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C0FBE56-13AE-479B-81D7-6F4208E46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MODELADO DIGITAL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FD0B45D-7C58-45FC-8FA1-147231034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Jerarquía de modelos</a:t>
            </a:r>
          </a:p>
        </p:txBody>
      </p:sp>
      <p:sp>
        <p:nvSpPr>
          <p:cNvPr id="4" name="module-title">
            <a:extLst xmlns:a="http://schemas.openxmlformats.org/drawingml/2006/main">
              <a:ext uri="{FF2B5EF4-FFF2-40B4-BE49-F238E27FC236}">
                <a16:creationId xmlns:a16="http://schemas.microsoft.com/office/drawing/2014/main" id="{E5A55194-239A-47A7-B3E9-CA6CAC6B4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14500"/>
            <a:ext cx="61912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950" b="1">
                <a:solidFill>
                  <a:srgbClr val="FFFFFF"/>
                </a:solidFill>
              </a:defRPr>
            </a:pPr>
            <a:r>
              <a:rPr sz="4950" b="1">
                <a:solidFill>
                  <a:srgbClr val="FFFFFF"/>
                </a:solidFill>
              </a:rPr>
              <a:t>SOFTWARE PARA DIMENSIONAMIENTO DE SISTEMAS SOLARES</a:t>
            </a:r>
          </a:p>
        </p:txBody>
      </p:sp>
      <p:sp>
        <p:nvSpPr>
          <p:cNvPr id="5" name="module-subtitle">
            <a:extLst xmlns:a="http://schemas.openxmlformats.org/drawingml/2006/main">
              <a:ext uri="{FF2B5EF4-FFF2-40B4-BE49-F238E27FC236}">
                <a16:creationId xmlns:a16="http://schemas.microsoft.com/office/drawing/2014/main" id="{EB4041F0-2D18-48B2-A73B-9B130D91A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857625"/>
            <a:ext cx="59055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EAF4F5"/>
                </a:solidFill>
              </a:defRPr>
            </a:pPr>
            <a:r>
              <a:rPr sz="1800" b="0">
                <a:solidFill>
                  <a:srgbClr val="EAF4F5"/>
                </a:solidFill>
              </a:rPr>
              <a:t>datos meteorológicos, modelado de pérdidas, sombreado 3D, P50/P90, sensibilidad y control de calidad del modelo</a:t>
            </a:r>
          </a:p>
        </p:txBody>
      </p:sp>
      <p:sp>
        <p:nvSpPr>
          <p:cNvPr id="6" name="photo-border">
            <a:extLst xmlns:a="http://schemas.openxmlformats.org/drawingml/2006/main">
              <a:ext uri="{FF2B5EF4-FFF2-40B4-BE49-F238E27FC236}">
                <a16:creationId xmlns:a16="http://schemas.microsoft.com/office/drawing/2014/main" id="{D66819E3-38A8-47E5-984B-419692A8C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2ecb3de8304a9f"/>
          <a:srcRect xmlns:a="http://schemas.openxmlformats.org/drawingml/2006/main" l="13672" t="0" r="1367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3429000"/>
          </a:xfrm>
          <a:prstGeom xmlns:a="http://schemas.openxmlformats.org/drawingml/2006/main" prst="roundRect">
            <a:avLst>
              <a:gd name="adj" fmla="val 3333"/>
            </a:avLst>
          </a:prstGeom>
        </p:spPr>
      </p:pic>
      <p:sp>
        <p:nvSpPr>
          <p:cNvPr id="8" name="photo-caption-bg">
            <a:extLst xmlns:a="http://schemas.openxmlformats.org/drawingml/2006/main">
              <a:ext uri="{FF2B5EF4-FFF2-40B4-BE49-F238E27FC236}">
                <a16:creationId xmlns:a16="http://schemas.microsoft.com/office/drawing/2014/main" id="{372324C2-1CBA-4B8C-99F8-7E722C5F3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543425"/>
            <a:ext cx="44291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E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photo-caption">
            <a:extLst xmlns:a="http://schemas.openxmlformats.org/drawingml/2006/main">
              <a:ext uri="{FF2B5EF4-FFF2-40B4-BE49-F238E27FC236}">
                <a16:creationId xmlns:a16="http://schemas.microsoft.com/office/drawing/2014/main" id="{30C6DD5C-5D0A-40B8-8560-067266360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469582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MODELADO DIGITAL · APLICACIÓN PROFESIONAL</a:t>
            </a:r>
          </a:p>
        </p:txBody>
      </p:sp>
      <p:sp>
        <p:nvSpPr>
          <p:cNvPr id="10" name="footer">
            <a:extLst xmlns:a="http://schemas.openxmlformats.org/drawingml/2006/main">
              <a:ext uri="{FF2B5EF4-FFF2-40B4-BE49-F238E27FC236}">
                <a16:creationId xmlns:a16="http://schemas.microsoft.com/office/drawing/2014/main" id="{44238BFD-AD86-4834-9854-00E50AF8B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10</a:t>
            </a:r>
          </a:p>
        </p:txBody>
      </p:sp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CCDE7C27-8ACE-4276-8282-5636DA7C4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01</a:t>
            </a:r>
          </a:p>
        </p:txBody>
      </p:sp>
      <p:sp>
        <p:nvSpPr>
          <p:cNvPr id="12" name="logo-mark">
            <a:extLst xmlns:a="http://schemas.openxmlformats.org/drawingml/2006/main">
              <a:ext uri="{FF2B5EF4-FFF2-40B4-BE49-F238E27FC236}">
                <a16:creationId xmlns:a16="http://schemas.microsoft.com/office/drawing/2014/main" id="{2FFA3AD9-722D-4FD1-B500-8D02C9D91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logo-text">
            <a:extLst xmlns:a="http://schemas.openxmlformats.org/drawingml/2006/main">
              <a:ext uri="{FF2B5EF4-FFF2-40B4-BE49-F238E27FC236}">
                <a16:creationId xmlns:a16="http://schemas.microsoft.com/office/drawing/2014/main" id="{389A598F-A21B-416E-A4A3-C970FC645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26072202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6375D9CF-BBC3-4A56-BAD4-DED53C1CA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1821D30-A9AD-4DA3-BA90-8F26E4C6C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MODELADO DIGITAL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40C8EC0-128B-4887-A09F-D2DB0E8B0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Soiling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EA3FF010-98D0-45A7-BE84-1BA6B8EAE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Soiling: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9D2DC58D-7115-43D8-A82B-2F207625C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C7FAB961-C479-4BE0-B584-E6A22E15A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P90 y POA;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1DF2E6B1-7532-4092-B3C8-1A2E895C4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780C75F3-010A-40B8-B340-650DF4D58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S_x = (ΔE/E)/(Δx/x). Resultado expresado en —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8A7E85D1-103E-4C17-89C4-34FFD5E98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90018BD1-D88B-4B85-9466-EB2C6FF4E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NREL System Advisor Model — simulación detallada y análisis financiero.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C6279BE-6BEE-4B65-807B-0F58A0A2A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C0AB07D1-1030-44AD-9B8C-93FC7E242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Modelo reproducible, supuestos y validación cruzada.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6F827782-3F1C-41DA-8A9E-994F6C061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a3f18559944d96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A6707900-4260-45EE-8C1D-57B4909A8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PROTECTION · MÓDULO 10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C429BBE1-F6DA-4C79-9029-2CEBA785E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Sensibilidad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C84B84D2-3770-4822-81BA-EAFD18A37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3749208C-872C-4883-B8F2-A01CCEFE6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S_x = (ΔE/E)/(Δx/x)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71E26DC1-6E8F-4409-9CD3-FF68C05FA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—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13F46582-93E8-4B6C-AC5B-D88AC5AAA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Identifica variables dominantes y prioridades de estudio.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9D026BA-5295-4B8D-B23A-CB4211B94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10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E25EC2DC-5348-4EC0-8EE7-1CD5CB647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D3F5A696-6983-498F-80C4-C2380287B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68CC1E31-A539-460E-8EDC-3E4F940DC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99275113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D0B3CD31-385E-40BA-9D13-B8BCD7593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5EDAF2E-760F-4F72-A860-CF876B314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MODELADO DIGITAL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F30764E-74D0-48AB-97EE-87C3A3423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Clipping y disponibilidad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6790CF39-06DA-4DDA-98B5-9C47AA0B0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Clipping y disponibilidad: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6DEAD599-5340-41CC-A89E-888E65427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3AD94766-D2AE-456E-878E-35492469C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POA y yield;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F5B2F04A-B712-4D82-BB8B-6C5B667E7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E5EF8BA2-1206-4DB5-A094-1EF385915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T_c = T_a + G_POA·e^{a+b·WS}. Resultado expresado en °C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2F4CD966-7544-43FE-A9C6-57CC1438F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54347A3F-D6B5-42C4-8586-FAE0BC209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61724-1:2021 — datos y monitoreo.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4FD1D978-53EF-4186-BAF4-24B5F406A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4E6CC313-2776-4FF9-AADB-3404CF58E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Modelo reproducible, supuestos y validación cruzada.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38A30283-9FD9-4715-BF03-D8FE3AF81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519bff357c4d6b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099AD24B-10D4-4A85-8488-A8DA0B88C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DESIGN · MÓDULO 10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CFDCE9B2-1D89-4506-A8E0-AF7AC28F0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Modelo térmico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BC9C5878-7E68-4477-A8C2-3EDE3584F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14FF0D22-4DC8-4C5B-A547-812E6F380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T_c = T_a + G_POA·e^{a+b·WS}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D0E2E214-5BC4-45DA-B945-EE3958AFA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°C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F61173A3-FFB6-48F9-B525-1DAC7E53F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Coeficientes dependen de configuración y modelo.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EC92FA3-9E44-4E6D-A104-A209B6B40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10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9BB38E1A-83E9-4002-8B8F-AD9985577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11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65412C2E-DBFE-4A03-8E1D-B90FE3D0A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F44CF439-DF92-4FAF-954F-073E90613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77829743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61FD24EB-E128-415B-AD6D-10D03D75C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B5713D8-610C-40DE-89E1-61ABA40AF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MODELADO DIGITAL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82AF78A-07FB-40E5-BB7A-5457012D0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Pérdidas eléctricas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AE4AE1C1-B559-4379-BB12-F29BCC1CA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Pérdidas eléctricas: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240CFABF-48D4-4735-941B-80201416B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02DF4663-4757-4459-9E26-72AC3D079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yield y PR;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2C4F055B-35B1-48D4-BF5A-4E3B9D633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DF5A5273-E827-4F21-87C3-7057C0D9B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P_dc = P_0·(G_POA/G_STC)·[1+γ·(T_c−25)]. Resultado expresado en kW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3827B316-6868-48FB-A33E-71A8F2CE1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EEA93B09-431C-461D-9A8C-BA4FF7847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61853-1:2011 — desempeño de módulos según irradiancia y temperatura.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B0446A9-83D6-430B-B184-67CFB6B42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7F90742E-9708-4600-97CA-1865B84B9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Modelo reproducible, supuestos y validación cruzada.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92CF6CA1-BF4A-4BD7-BC7E-3F874E138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31fe2c07add4981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81C0B2CA-D960-4E8A-A3DE-788672C23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QUALITY · MÓDULO 10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24123B96-B521-4C92-9FF6-721806105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Pdc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48E851FF-88C1-4975-AB1E-49BD8C561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43F03BB2-A165-4D70-B33A-2E3738394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P_dc = P_0·(G_POA/G_STC)·[1+γ·(T_c−25)]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6247C58C-8F97-46B6-9E3A-0D387F5B6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kW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ED57D6E1-F5EB-4148-8282-260D85BBB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Modelo simplificado; controlar límites a baja irradiancia.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90EC2CC-62DB-4ACD-8917-056C79E28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10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7B4A2AC0-AD23-4CA9-B96F-7630202E1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12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100D0EC9-0A6C-4B20-AE4C-3052611C2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ED4B1FB6-A7E4-481B-BD71-3422D0468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15013599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A8AD6062-B756-4FC9-A573-49EA0E14F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E95FAC7-3245-43C8-A91F-F5650E2FD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MODELADO DIGITAL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8B38162-C2FE-4AB5-AD68-8E71B3066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Simulación horaria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D313570E-35A8-4AA2-9961-E4B80ACEF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Simulación horaria: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49082B2B-52CA-41BE-B005-5E142E06A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244C30B2-0D37-46AB-A7B4-4A34C947B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PR y P50;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65D86F3E-DEF5-494E-B488-254AB2500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B8DDAE09-1C6F-45E2-B393-EDCD6BE5F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P90 = P50 − 1,282·σ_total. Resultado expresado en MWh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1371BE9D-3F6B-4703-9304-126C51107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460E2A4B-BDD2-4694-AB66-E36B589EE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ISO 9001:2015 — control documental.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86260AB9-FEF8-4EDD-83CA-0076C2490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F804F89D-D9BC-4BBA-8510-E4EB93F54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Modelo reproducible, supuestos y validación cruzada.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83C2214D-E2DA-49B3-8F37-F4AAF50E9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0c6babd49a40c9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61092ECB-6F6D-448E-B6F5-C865E1A55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TEST · MÓDULO 10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726FBACE-29DF-4219-BE6E-AACACF36E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P90 normal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5711EBA0-6716-429A-8AB3-FA854E204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9504C08D-E61C-4C74-A19A-111EE4894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P90 = P50 − 1,282·σ_total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0166D361-2E40-485B-8A23-E57F99AE7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MWh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E3CC61A3-AE8E-4093-914A-86CD560DA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Solo válido bajo hipótesis de normalidad y σ consistente.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17CC047-73F6-45CD-B055-6B1D4A95D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10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6082C156-34B6-457F-99EA-287AAAD11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6000AE48-60A9-4F1E-9766-FC00ACB1A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4B5E9E6C-D4E6-42D2-B36C-F9C0DBC0B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911276984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727528C7-4968-4068-8032-D51C14382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3097CFA-F697-4168-A97D-C2BD2CA1E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MODELADO DIGITAL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0C23791-1AC4-4D15-8F4E-DACFAFF69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Calibración con mediciones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681B5D06-43D0-411A-8FAB-FBE119B8E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Calibración con mediciones: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75AD480B-8287-48E0-B9AB-5F543BB2F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65919998-88E9-4949-9A30-F849B3881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P50 y P90;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383BF639-7387-4BBD-B30B-DFE6E5C24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151892C0-4F02-44C3-B2C7-CC1571530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NMBE = Σ(y_i−ŷ_i)/Σy_i ·100.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0781BEBA-9476-4403-9221-BA0D590E2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B827EBFB-267D-4B6A-845E-158F1A499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NREL PVWatts V8 — modelo de estimación simplificada.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511A0F82-0FD1-4A98-8C1C-B548716FE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E347DD0F-A640-4CFC-A29D-5C8889AA5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Modelo reproducible, supuestos y validación cruzada.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F7796B39-9865-4F3F-AC51-7D932E906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9c772aed9f842b1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1A74D4E0-B68C-4B52-8560-C640D9749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10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6AE6A106-40E3-42FC-9491-D9F04284F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Calibración con mediciones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b7691d2dd4014503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9387EDB0-9A44-48A2-9399-A8FECC49E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298A532A-7625-430C-B3FF-0138922C3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10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5C57D4C9-6965-4EF0-972E-06DE84323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4EA87F9C-C183-419F-ADD4-29E10DAB2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9E9406E2-3D8F-4334-A3E1-BE1AE4310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49794965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D51E5A5F-F34B-4160-ADCE-9239A6F0F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F9320C5-336D-4436-9458-9170632C5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MODELADO DIGITAL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FF75D8E-90FB-44AA-94D2-E9263200B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P50 y P90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1190889C-030B-48D8-8949-7831B7E51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P50 y P90: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F7FB31BE-64A3-47B0-A9B7-9EE31F10A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B2BB188E-89EE-46F3-8F4B-1E4E973A3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P90 y POA;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2B96D556-4FB8-4968-8095-E704C653B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31CF84BD-2CDE-4C98-BC65-6ED2DAFED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S_x = (ΔE/E)/(Δx/x). Resultado expresado en —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E1B0E8A-AC32-40ED-9CB6-1D751B6FE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3D6A6E75-12A3-407E-8BDA-69C75C3DC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NREL System Advisor Model — simulación detallada y análisis financiero.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872EAB13-E42A-44EE-9486-6C99B402A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CE85CAC6-FADC-4734-9947-8AF1E022D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Modelo reproducible, supuestos y validación cruzada.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3E1667C6-96C1-4CFF-A69D-D71C99B98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c805e78b64484c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9CA2F611-F1AA-4C40-8026-648C41DAF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FAILURE · MÓDULO 10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95C2CC3B-9797-48D4-B50C-A67456F16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Sensibilidad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F3706667-9B58-4FC1-A675-0AFA2406F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7213856E-068C-4714-8CDE-F9570B692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S_x = (ΔE/E)/(Δx/x)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7BBF3B9C-927B-42C4-8713-DE19014CC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—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6E432834-BBA8-41F6-A7B9-B3636F4E2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Identifica variables dominantes y prioridades de estudio.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7A23C7B-E18A-44AC-8D9E-65A47A8CE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10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CAB6E59A-9454-4059-A2C5-D018D014A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64FCCDD7-84C6-43E7-AFB8-BE1B4302B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3F0DE710-6181-4733-8DEE-5BDB7C351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82925786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D1C51FC7-DCCD-4F5F-9AB7-45F065B72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7750C27-DAEE-4C6E-AE38-C1C260175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MODELADO DIGITAL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5C0F471-75BB-461D-9CE4-EE611A5BD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Versionado y reproducibilidad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B28B6F82-24A0-47A3-9C49-CCE8C6756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Caso real documentado: Parque solar peruano en operación — corte oficial 2025.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2542F220-A9F7-46A8-B749-75163240F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7E6115FF-BCF9-44F9-BD00-43839BCB6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Entradas verificables: 17 centrales; 748 MW instalados; 1 671 GWh inyectados al SEIN y sistemas aislados.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A032F9A7-D003-475A-9BA3-5DBA618D4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23D3E12-B401-4157-8E01-3AE97430E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principal: T_c = T_a + G_POA·e^{a+b·WS} (°C), con supuestos y sensibilidad documentados.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0313FDE5-0A46-4E0C-B566-CCB853A6D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EAEB5EFD-715B-4913-9B50-E3D517029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Resultado y decisión: Factor de planta agregado implícito ≈25,5 %; es un indicador macro y no permite inferir el PR de una central individual..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A55FFCC7-17E3-4D75-9FCC-1B8B0FFEF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368C79DC-636B-40BC-AEA5-FC9C59498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Fuente/alcance: MINEM, centrales solares en operación y potencia conjunta, 24-07-2025.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F0E6D892-5193-43C2-A70C-E6112FDA7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864454b1e7f4b9e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DB70FB2C-E674-4A7A-9B31-263387179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10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4ADFB357-3841-44B1-B2B2-668118C17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Parque solar peruano en operación — corte oficial 2025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DB0FCE22-90E1-4BD0-BB9E-D2C7269E8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17 centrales; 748 MW instalados; 1 671 GWh inyectados al SEIN y sistemas aislados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490947E0-A9E5-4AFE-B20C-77B7806CF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E2BC90C0-1B1F-4952-8661-2A3A7B454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Factor de planta agregado implícito ≈25,5 %; es un indicador macro y no permite inferir el PR de una central individual.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C83DE4B6-E04A-4C22-9745-CDC8D7ABA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MINEM, centrales solares en operación y potencia conjunta, 24-07-2025.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8474054-0CD8-4038-8A8F-2FC1289A6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10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6DA465C4-5B51-40C8-802C-CFD2855F4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33065D98-F18F-415D-8958-BB74F0764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E3E4F40F-AACD-4A9E-95FA-AE14CEAAC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07857866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1A7DB042-4B6C-49F9-B846-3689FD768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091E50E-B883-4391-96D5-1E4924358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MODELADO DIGITAL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6414695-E73E-4E43-863C-E83B2F8DD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Caso 10 MWp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E48AE130-16B0-47C5-9CAB-9C49BF442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Caso real documentado: Parque solar peruano en operación — corte oficial 2025.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AA0097A0-71FA-43DB-A377-265F149DD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B0ECD5B6-A772-415F-AC1F-000466DF6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Entradas verificables: 17 centrales; 748 MW instalados; 1 671 GWh inyectados al SEIN y sistemas aislados.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A67550C2-D0CC-41A4-95D4-0AEB6A8ED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ED0DBD4F-83CB-467A-BE6B-DF418A006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principal: P_dc = P_0·(G_POA/G_STC)·[1+γ·(T_c−25)] (kW), con supuestos y sensibilidad documentados.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1935EE70-16CD-493C-BD91-1024E2C0B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E930AC88-8C25-4A89-B941-09191C058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Resultado y decisión: Factor de planta agregado implícito ≈25,5 %; es un indicador macro y no permite inferir el PR de una central individual..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2EA3C507-623A-4F31-822F-769C2E7BB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74DA75CD-31AA-4EDE-A93A-C619E2BAA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Fuente/alcance: MINEM, centrales solares en operación y potencia conjunta, 24-07-2025.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26BE71FC-383B-4F64-A7AA-E6FF2694B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5966ec8b23b4565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C103A74F-924C-41C1-8410-7911C1F06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10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57261283-2A41-440A-B37E-F85C60171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Parque solar peruano en operación — corte oficial 2025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4A4D1615-85C6-4AF4-9034-C3EFBD6EB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17 centrales; 748 MW instalados; 1 671 GWh inyectados al SEIN y sistemas aislados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D4BBD686-4448-4496-AA64-461739BDE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5A107759-F850-41F8-ACE2-0A285363F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Factor de planta agregado implícito ≈25,5 %; es un indicador macro y no permite inferir el PR de una central individual.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997C8E10-6249-4DA3-8EBC-DB4452AD3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MINEM, centrales solares en operación y potencia conjunta, 24-07-2025.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4704E93-D55D-46F3-A07A-73CBBB218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10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B019439B-CD34-49FB-924E-68011993D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17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FECCA8BC-884F-4D91-8C9B-ED0512ECA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F2E1D903-1BC1-47FA-A470-2828D9A81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141508260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0D165744-7899-4E09-8718-659EDAFF1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74456BF-010E-48BD-8965-4FE5567FF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MODELADO DIGITAL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F7F78CF-78F0-46D3-8E15-9A9B905AF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Comparación PVWatts–SAM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FD915C89-B51C-4C84-97D1-CEAA96DCC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Comparación PVWatts–SAM: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972C657E-329D-4FBC-A00D-0469195D5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530F64D8-1E8E-48CE-A4E4-EDE4C7B97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PR y P50;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7C4D3F7D-47CF-44EE-A5C1-D0CE255CB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6C16C013-6D86-4116-ADD1-EF35967EB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P90 = P50 − 1,282·σ_total. Resultado expresado en MWh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E9D4BDDC-4F3B-40EB-893F-A4A3CC16C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59700032-70BB-4506-8D6D-E39EEA808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ISO 9001:2015 — control documental.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D18D47B2-F932-4F86-99E7-BBF504100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3E84C423-9A43-40A5-8259-2A5279869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Modelo reproducible, supuestos y validación cruzada.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B07F2828-BB12-4281-BA44-D0D529789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34e9aa616b407e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42F69CCB-1EC8-4C33-B177-5984D8231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10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41A8497C-5D22-497E-8C40-67571903B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Comparación PVWatts–SAM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f6da9e1b3b9b4fbb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59B440F0-F1CA-487A-B22B-66A4FD882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CD51947B-1474-4DC0-8515-D790661ED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10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C22B330D-C273-4D8F-B7F1-B5CB1AAAB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20A36B02-C915-40EE-A24A-F8834BF89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453587CC-4116-4345-9F0C-4E4A2A15B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719439913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83D79288-3965-4214-8F9D-15A7DD04B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3DD71D3-78BC-4068-9FB1-C7816355F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MODELADO DIGITAL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EFC8882-CEBB-447F-8970-C3ABD5797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Análisis de sensibilidad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1DEF59C-2864-4E3E-A7C5-D8CAA4826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Análisis de sensibilidad: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A6951C95-8578-435C-9FA8-1505E9FCE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FD52C940-7E9E-40E6-8709-889FD7B52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P50 y P90;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02166D4E-3F40-450E-A369-D35DCE61F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21CFB2A5-C8DA-47FD-BBDB-BF0EFC6BD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NMBE = Σ(y_i−ŷ_i)/Σy_i ·100.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10E84234-2B6E-4814-AD1D-B5292DE34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CFB15EC5-6F7A-4DDF-9083-1D9CE2B81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NREL PVWatts V8 — modelo de estimación simplificada.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D5E6EA57-2B2B-4486-9478-15A9E173D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F8D153B4-83A2-4B17-A5D7-CEAC84529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Modelo reproducible, supuestos y validación cruzada.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FC006856-0B60-41FD-B85B-6FBAF2762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29ec42d0f84c17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C744B2A5-306E-4ED0-8DAC-E7BCE2B38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DELIVERABLE · MÓDULO 10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2991D0B8-CC48-40D1-B5C3-C5AA68E20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Error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2139DF87-B987-439A-B89E-EBF15545F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7C797902-E04B-4D69-9EAB-68C37EA74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NMBE = Σ(y_i−ŷ_i)/Σy_i 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7A1FFC3B-7F29-48C3-9BAA-FA5FA90DE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4F71033F-DAC3-48D8-ABEE-20F66458C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Usar junto con RMSE y análisis temporal.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EF43869-6509-4721-B30D-52FEB5A0A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10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FA60A132-4EBD-4BCD-86A2-0D1EA28BA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B7543A55-6BFB-410E-BA35-DE8063465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108D5DAB-DA53-4BBC-864B-7490EF9AE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17529066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AD78C81F-15F7-408D-8AC6-2E0927A16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7595ABE-AD35-4FB3-AC38-AB781E2AF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MODELADO DIGITAL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021E194-E17C-4DA0-9780-E8BD45892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Datos meteorológicos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149B65BB-CDCE-40BE-9BEB-12A0BEC45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La conformidad se demuestra vinculando requisito, diseño, prueba y registro.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EEAB4C17-31A8-413C-84EA-B6D452872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18BED71C-DAA0-44C2-8906-BC444054E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61853-1:2011 — desempeño de módulos según irradiancia y temperatura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C7D68361-5AA7-40B1-A920-FA26AFE1A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C16A1D96-E02F-404D-9DAC-9BE561E90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ISO 9001:2015 — control documental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3C9BA1E7-4E20-43B1-9A9C-1A7D6F3F2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C3D4CA46-7790-495F-B4D4-EEA3DD547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Separar norma obligatoria, estándar técnico voluntario incorporado por contrato y buena práctica.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7433E84-1E9E-49A5-BC0C-25124859B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8D7CB1F4-363A-4A21-A9C4-F1D26567E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No citar una norma sin confirmar edición vigente, alcance, adopción y cláusula aplicable.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D561FEF9-A33D-4512-AEBB-CCD054AEA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a3e29ed1d2b4e4c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845980BB-D6A7-4888-BA88-8DE93A898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10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EC2A9A11-32AF-4637-BEFC-E6C3B6211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74DF824A-3D15-4D64-9920-C2756EF9B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IEC 61853-1:2011 — desempeño de módulos según irradiancia y temperatura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BBE8B5DA-89C0-4C88-B255-4118AC477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ISO 9001:2015 — control documental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A26B0C8C-64B0-473F-9BEA-46C115EC8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83125D00-3FEF-4A65-BFCF-C9E9FE986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10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B1A23DB5-B73E-4C7A-A665-7430B02F6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02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37CB2F72-67F0-4EC4-8AB8-BB0169CFC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AA0A7674-6677-44C0-89CB-A8326BF4A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836862679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F0F23AC9-8BE8-404F-84CD-A343CB5B2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32FDBCF-B752-450B-A3C4-EB2DB5AD7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MODELADO DIGITAL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EFB0732-9EFF-4CDA-B249-412393F76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Informe de energía bancable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AE0CD2F6-FBB0-42C4-B89A-A00E2290B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Cierre profesional: cálculo reproducible, plano coherente, prueba aceptada y expediente controlado.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5D1F424B-FE3C-4241-86CD-40B79997B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978B30B6-AB59-4AE2-9864-FCC94DAD2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Recalcular una muestra independiente y verificar unidades, redondeos y márgenes.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E2ABB699-17FA-41FF-8FA6-A7DD0E4AF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B7197B19-420D-4E21-AD6A-74B3CEE03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Conciliar memoria, planos, listas, ajustes, protocolos, as-built y manuales.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AA92C2C5-4624-4690-8D60-EAB98BAC9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B5C37ECA-5745-4D80-B13F-B6B358BB5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Defender el caso Modelo energético de 10 MWp para financiamiento ante revisión técnica, contractual y de seguridad.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B8D3B2D6-B5D3-4771-A5E7-E13554FB6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DAD26123-C2E9-4A1E-9416-ADEFB1BDF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Criterio de dominio: explicar qué dato cambiaría la decisión y cómo se verificaría.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B83953B9-999B-40C8-AB29-33D11BD9F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efc4755e14a495e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08664C96-2D6A-4347-8526-32BD721E7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AUDIT · MÓDULO 10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84E49944-42F6-4BF3-BC53-45D1F7CA9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Sensibilidad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1AB0C894-9F5D-4D7C-B2A2-886DBCAA1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50FD5FE2-185B-4819-9CBB-EE7DB51CF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S_x = (ΔE/E)/(Δx/x)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F839E845-0003-4090-A816-7E57123BF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—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6D0C609E-38D7-4871-8C9D-29B6EADE2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Identifica variables dominantes y prioridades de estudio.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18D681D-B136-455B-AC6B-7FD99E9E7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10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9E0F90E7-DFDB-4686-B052-69465A9E4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20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47F6FDE6-E504-4F18-B80A-71AB05859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362984A3-CF7F-492B-857E-FF38DBE2E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24773486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953FBF56-CB22-49C8-9508-3A8ADE5FA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21C26B7-D68B-46B2-B7E3-D46633546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MODELADO DIGITAL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1562146-10BE-4E67-9AEB-2F7312CFB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Control de calidad del recurso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F896FFE2-A2B3-4030-868D-EA692A118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Modelo térmico: ecuación, unidades, límites de validez y criterio de aceptación.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F9218C27-0104-43BA-985B-4DC782C47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EEED7DD9-C91C-4C56-ADCD-8E2BF4157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Relación de diseño: T_c = T_a + G_POA·e^{a+b·WS}. Salida requerida: °C.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395A2A1F-384F-4201-B863-BF74CE8A7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EA49F8EF-CD94-4E71-AF1A-0A57E0FCF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Coeficientes dependen de configuración y modelo.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DDD7A1D1-96BB-4D97-9265-3FF331C08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DD6835F4-7736-4531-B918-88CD64A30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 técnica: IEC 61724-1:2021 — datos y monitoreo. Confirmar edición y aplicabilidad al proyecto.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356199EA-8DCA-409D-8957-329662EB1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5C28A50C-F254-4F7F-8545-C62D87157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Control de cálculo: entradas trazables, unidades consistentes, sensibilidad y revisión independiente.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85AF4B17-7764-4823-BE8E-73CAE94F9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38fb0eaf4846f6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9418EDC0-BD81-4848-82C5-E9170D632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10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1CA06E57-378A-47DE-B81F-639849436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Modelo térmico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662FF7F5-9F3B-494C-B8E3-8C73C18A8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90C4AA9C-121B-4C4C-8700-F363290EC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T_c = T_a + G_POA·e^{a+b·WS}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1D43D97D-8A49-40E5-869D-D2F4D1675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°C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896B555A-BAD2-4391-8407-558525122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Coeficientes dependen de configuración y modelo.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FEE4720-A19C-486C-96A4-BA674D7DB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10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2558C268-6B79-4D2A-BAAB-CCA6D7A18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71F97B19-BF71-490C-B38F-D3D3B3B29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E71E6C16-904E-435C-9696-8331DB79F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8877001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0E01237B-CE4B-4BD3-95C6-6D64C1870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D282F32-C505-4942-A332-F3641A536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MODELADO DIGITAL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F52B9C7-969C-4414-A4EB-4687C2D1B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Geolocalización y horizonte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2865978A-B318-407E-8741-97E1803A1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Geolocalización y horizonte: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AFF2186B-6674-4304-AC6D-047039E77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C18360F7-5574-4F40-AD98-AF59E496E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P50 y P90;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153DCF12-5DDD-425E-8AD2-CC1F2E5B7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1B165B22-B3AC-4606-B8AD-15718EDFA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NMBE = Σ(y_i−ŷ_i)/Σy_i ·100.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1E1309BF-39C8-46B9-A141-AA1C8E40F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0EF155DC-46E6-4D89-AED4-FA154C2D3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NREL PVWatts V8 — modelo de estimación simplificada.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51C6CFC8-9777-4763-929C-9CCFBB4C3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3FAF33A5-E15A-4A0F-85B5-941E18308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Modelo reproducible, supuestos y validación cruzada.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520D54C2-A4E1-49E6-B2D7-716C4BEDE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f7aa932354440b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EE19D94B-820A-45A0-9604-4ADDBD445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10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7FD0A90A-1FB7-4316-BB0C-3D32A5EA2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Geolocalización y horizonte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9f0ce6dc6ebc4af7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5D21A955-1EE8-47B4-9610-72A1C2380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1AB0D22B-855F-401A-8FA2-EA2BF2776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10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C58D7835-BC0C-4384-8145-EE2238296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D31B14CB-E840-4DF8-8C28-5A99F6732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0ED3C052-02F7-4D11-B431-E9F92F542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1028027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69DBCEA5-5D3C-4A61-88E0-C43BC09A0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67CAAD1-4BDE-4C4B-A329-3326D376B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MODELADO DIGITAL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557514D-ADB9-4422-9224-3DEABFA0B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Transposición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E75A3176-E7CA-4F2A-94D5-AD65CEA75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Pdc: ecuación, unidades, límites de validez y criterio de aceptación.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4158AE99-38B6-47D0-BD6D-A1A6A0B01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4CBA3C8F-EA99-4D10-93C5-10F4274CC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Relación de diseño: P_dc = P_0·(G_POA/G_STC)·[1+γ·(T_c−25)]. Salida requerida: kW.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F57EFBDB-5AED-4254-AD82-507319807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48CFDB9F-8F9D-4942-8F67-4885BED0D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simplificado; controlar límites a baja irradiancia.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B29E3667-E8C8-4DA2-88F7-1B80050FA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9B08884D-8407-4A1F-9B15-CADF4B14E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 técnica: IEC 61853-1:2011 — desempeño de módulos según irradiancia y temperatura. Confirmar edición y aplicabilidad al proyecto.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D8F55EDE-B09D-45B5-A913-361A51B8E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CB1012F8-A1A7-4C87-A9C0-2FA60100D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Control de cálculo: entradas trazables, unidades consistentes, sensibilidad y revisión independiente.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C96702F8-3F7B-4957-98F5-CC536CF1D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fcedfbc8f434d24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ADABFE80-563E-4C6B-B1D9-E8F4A004A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10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25B51889-C7B4-47B1-9123-2257B0C78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Pdc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890528BE-220F-4D0A-AC2C-F9D5F1FF1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27A97C15-6115-49C5-9929-2CD77CAB2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P_dc = P_0·(G_POA/G_STC)·[1+γ·(T_c−25)]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A3B2BE75-8806-451E-ACF6-24B9636C5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kW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7F31AF81-39C8-44D6-8421-7218B8003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Modelo simplificado; controlar límites a baja irradiancia.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B775E969-8933-46C3-8A8F-919075106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10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1523DACC-B907-4439-BAC0-232EBA0D6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ACC45C33-BB68-4CA7-8299-66E54DA4E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FEC89746-84A1-4E5E-8ACF-D3283C6BE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60344101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3226EFF2-2635-42C2-8DB5-16B3BCE59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FFB6F50-19FA-4930-9444-235741EC3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MODELADO DIGITAL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FFBF00B-626F-4BD0-921D-4888BB99E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Modelo térmico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B8F56E98-6097-469F-93F0-74F362C20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Modelo térmico: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E61045E6-ED30-4B76-9251-A231E561D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A8B7176E-0908-45A1-82C3-9EA9968AC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POA y yield;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ED02F8C8-1B4A-4BA3-BF24-A0B438551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CEEE0341-5901-4FDF-9289-205D29CBB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T_c = T_a + G_POA·e^{a+b·WS}. Resultado expresado en °C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F7AE1F3C-E454-42D9-9463-242DCF395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250788C0-8A13-49F5-8778-41540828E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61724-1:2021 — datos y monitoreo.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80BE4ED9-397E-46B1-92C5-008D7E8CC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81289F2E-2654-499C-8FF3-C19B67611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Modelo reproducible, supuestos y validación cruzada.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DB005CA6-226E-4788-98E6-9DFB4F4D4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2a25136825406f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8568CF45-1042-4886-9D4F-CEB70C785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DESIGN · MÓDULO 10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0FFDAE84-A6EB-46A7-9938-4E534DB48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Modelo térmico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35EE06E3-5AC2-4B66-AEFF-C7778CDCE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ACB7A644-29D0-482C-9293-33A68E25A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T_c = T_a + G_POA·e^{a+b·WS}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4FBBB388-73BF-43E9-B5D5-90E21DBDC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°C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9559BB99-51B2-4EEB-915A-ED87639BC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Coeficientes dependen de configuración y modelo.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2C6069E-F640-4B98-96F6-AE009547D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10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4C61FC40-BFD1-4D3A-81DE-7095182B7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7D97655B-A30C-4EEC-A29A-C972A583B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3D1A387B-55E0-4013-A74D-EC5F2BF58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4539403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051A60E7-2F23-4CC7-8DC6-2D5596402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E4172F4-0D31-4836-A9E9-DF8A93355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MODELADO DIGITAL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AD22EC4-C901-4198-BD91-61BEC30D8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Modelo de módulo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65915A4C-7CE3-487A-8285-DFF2F502D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La conformidad se demuestra vinculando requisito, diseño, prueba y registro.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977B55CB-2249-4C8A-A1F1-780F770F6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7B12E8D7-98FC-4669-B119-2718C17EC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61853-1:2011 — desempeño de módulos según irradiancia y temperatura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43DC6CD7-FE66-445D-8EBA-F25393DAA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FB41A9BF-A8E3-489D-B518-01EAFFB38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ISO 9001:2015 — control documental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CDE4F2EB-3159-48AF-B883-93FE0E00D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116BC84F-955A-4172-B589-65339B9F8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Separar norma obligatoria, estándar técnico voluntario incorporado por contrato y buena práctica.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FF0D25B9-BD0F-4CEA-86C4-BF5A0E146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F89CA0DE-31DF-4D93-8060-A28213612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No citar una norma sin confirmar edición vigente, alcance, adopción y cláusula aplicable.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352CBE6F-1C13-4303-BCBD-E3C7E619A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59f76c6bbd4e74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F31DC7F8-6703-4A33-9F5B-8A7DA73BC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10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34674065-8C66-427D-B8ED-88DE1C727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E4808E0A-83D4-4656-BCA4-AEAF6B72B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IEC 61853-1:2011 — desempeño de módulos según irradiancia y temperatura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AE0FA9A0-9986-4364-90A7-F12A89165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ISO 9001:2015 — control documental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5D8B16F8-E85A-4A9C-8767-0EF276DEF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5BB2A8EF-B4A5-4618-A46A-35D4AEE4E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10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DDB30F94-AE50-40D3-B296-5C415BC3C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07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E5FC42F5-C1A5-47CE-B260-AE5751E1F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D0596BD0-039C-4A04-95F3-33BD23D56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62707752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E7E3F7D1-3EF5-44B3-B2D2-1EABBAEA7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213E879-9AD7-44DD-91F2-7A9CE7ADF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MODELADO DIGITAL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C82AB51-A278-4983-9A04-9EA5FE1D3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Modelo de inversor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BBDEA8F-BF61-4E08-BB9D-992578823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Modelo de inversor: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6C8D1FB5-F681-4503-AD13-5BDE370BA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B13DE250-4686-489B-A859-8A5CD7FD5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PR y P50;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E4CB4F4C-39F4-494A-B4A2-4701B6852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93F1BEE9-F6D5-4547-BB68-0020636E5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P90 = P50 − 1,282·σ_total. Resultado expresado en MWh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3B8A5AB2-DDA4-41AE-BD9E-5A21ECB2A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27D3E099-76E0-43FC-BEF7-B984CD136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ISO 9001:2015 — control documental.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2E1DA1F3-3B46-4CBC-A0DB-3D73368B5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82BBCC48-E56A-4022-B424-DF0FEAFD3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Modelo reproducible, supuestos y validación cruzada.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50CDF4B9-9440-4C5E-95E8-F59312E33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fcea8721197462f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52BC0C62-FED2-4736-A575-B44A83389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10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F0BE0336-8DC2-4ACC-BBC1-A2AAA7730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Modelo de inversor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6a1aec44cfd64ead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1895B538-CEB7-41B8-A394-2EACE1691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A29D50C3-FF0C-478C-A29B-E616ADA0D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10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6F68C221-AC6A-4067-A9BB-F69486241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2AEDCBDD-D675-4FF7-ABF6-0F0EBE0C7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602ABC00-FA5F-4D8E-B4E1-935D1A3C3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44419289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2ADCE6FE-8B8F-41E1-B199-B5CA0708D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0DF278D-0917-4C3B-96DF-0C37C7FFD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10 · MODELADO DIGITAL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9ECD2A0-3043-45A5-995A-E20EC398C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Sombreado y mismatch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BBBF8B04-8C00-4B5B-B518-147A2F54C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P90 normal: ecuación, unidades, límites de validez y criterio de aceptación.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DEDA3D0B-26D0-4F7A-A3AD-D93B55B2F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7B2CBBD3-ED77-4CC4-BD7D-7DE08EA39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Relación de diseño: P90 = P50 − 1,282·σ_total. Salida requerida: MWh.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5CCC49E8-DEFD-496E-B99A-82D01B564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33E7CD31-278D-4043-9863-655BCD648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Solo válido bajo hipótesis de normalidad y σ consistente.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6DC3CB6-86AC-46E1-8816-9DD51649F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741E1426-3E2B-4142-955D-DE77116B8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 técnica: ISO 9001:2015 — control documental. Confirmar edición y aplicabilidad al proyecto.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EC4A6FDF-A9F3-414C-B633-753F53ACE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7D82D894-6140-4B05-A43A-5DAF30781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Control de cálculo: entradas trazables, unidades consistentes, sensibilidad y revisión independiente.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CAF3FDC2-BBD7-48DE-A291-2ED5EC0E6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1c50ed06a954161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206C5317-E959-4D73-9373-FA5D9A50A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10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A26ACCC3-FA7E-4604-8245-B7A096702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P90 normal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470B342D-7F95-4C29-9B67-0236FDB5A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ABF54234-3BC5-4C00-8158-E33D7D7A5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P90 = P50 − 1,282·σ_total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87416B44-49B7-4C43-B66C-267437D01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MWh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371CB0B1-35F8-4DD3-BBD0-942FF032D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Solo válido bajo hipótesis de normalidad y σ consistente.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468591E-AB99-4DC3-83F1-66617370A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10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5726E17B-9A5E-4879-BF4E-861B8AD1D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D2FCBAA7-C244-4757-90F3-AC593B816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37D0EB4F-D9CE-4348-826A-A1553A3DA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78928696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2026-07-25T06:33:01.1330000Z</dcterms:created>
  <dcterms:modified xsi:type="dcterms:W3CDTF">2026-07-25T06:33:01.1330000Z</dcterms:modified>
</coreProperties>
</file>