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bfbb757c00a4c87" /><Relationship Type="http://schemas.openxmlformats.org/officeDocument/2006/relationships/extended-properties" Target="/docProps/app.xml" Id="Rd162daa124744f3e" /><Relationship Type="http://schemas.openxmlformats.org/officeDocument/2006/relationships/officeDocument" Target="/ppt/presentation.xml" Id="Rae30c91769c0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430c6baf240f2"/>
  </p:sldMasterIdLst>
  <p:notesMasterIdLst>
    <p:notesMasterId xmlns:r="http://schemas.openxmlformats.org/officeDocument/2006/relationships" r:id="R26c7a3c07e6343d2"/>
  </p:notesMasterIdLst>
  <p:sldIdLst>
    <p:sldId xmlns:r="http://schemas.openxmlformats.org/officeDocument/2006/relationships" id="256" r:id="R32c6e0be6d1a4c0f"/>
    <p:sldId xmlns:r="http://schemas.openxmlformats.org/officeDocument/2006/relationships" id="257" r:id="R64fdc6637bd54953"/>
    <p:sldId xmlns:r="http://schemas.openxmlformats.org/officeDocument/2006/relationships" id="258" r:id="Rd8768496367e4cf3"/>
    <p:sldId xmlns:r="http://schemas.openxmlformats.org/officeDocument/2006/relationships" id="259" r:id="Rb6f4f29c0bb3458f"/>
    <p:sldId xmlns:r="http://schemas.openxmlformats.org/officeDocument/2006/relationships" id="260" r:id="Ra75e17da87eb4ab5"/>
    <p:sldId xmlns:r="http://schemas.openxmlformats.org/officeDocument/2006/relationships" id="261" r:id="Ree9d8e8925da4744"/>
    <p:sldId xmlns:r="http://schemas.openxmlformats.org/officeDocument/2006/relationships" id="262" r:id="Rbf61c9a6b5ca4297"/>
    <p:sldId xmlns:r="http://schemas.openxmlformats.org/officeDocument/2006/relationships" id="263" r:id="R8ddc8fa16f024e51"/>
    <p:sldId xmlns:r="http://schemas.openxmlformats.org/officeDocument/2006/relationships" id="264" r:id="R5ada173785b14694"/>
    <p:sldId xmlns:r="http://schemas.openxmlformats.org/officeDocument/2006/relationships" id="265" r:id="Ra8c7ba40ad2e4dc1"/>
    <p:sldId xmlns:r="http://schemas.openxmlformats.org/officeDocument/2006/relationships" id="266" r:id="R40e882873df44aa8"/>
    <p:sldId xmlns:r="http://schemas.openxmlformats.org/officeDocument/2006/relationships" id="267" r:id="R1f4ed9c9588147ab"/>
    <p:sldId xmlns:r="http://schemas.openxmlformats.org/officeDocument/2006/relationships" id="268" r:id="R7ffdbce8e3e94b6a"/>
    <p:sldId xmlns:r="http://schemas.openxmlformats.org/officeDocument/2006/relationships" id="269" r:id="R2a2dc27180f843cc"/>
    <p:sldId xmlns:r="http://schemas.openxmlformats.org/officeDocument/2006/relationships" id="270" r:id="R21dd9b8f6657463d"/>
    <p:sldId xmlns:r="http://schemas.openxmlformats.org/officeDocument/2006/relationships" id="271" r:id="R35c9e36efc654519"/>
    <p:sldId xmlns:r="http://schemas.openxmlformats.org/officeDocument/2006/relationships" id="272" r:id="Rcedfb9efb3a94cd1"/>
    <p:sldId xmlns:r="http://schemas.openxmlformats.org/officeDocument/2006/relationships" id="273" r:id="Rd177f6a06e3c4cbe"/>
    <p:sldId xmlns:r="http://schemas.openxmlformats.org/officeDocument/2006/relationships" id="274" r:id="Rcf0a1eeab55f4cf1"/>
    <p:sldId xmlns:r="http://schemas.openxmlformats.org/officeDocument/2006/relationships" id="275" r:id="Rec8baf28b3174d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186c5ed4a1a40ec" /><Relationship Type="http://schemas.openxmlformats.org/officeDocument/2006/relationships/slideMaster" Target="/ppt/slideMasters/slideMaster1.xml" Id="R6c3430c6baf240f2" /><Relationship Type="http://schemas.openxmlformats.org/officeDocument/2006/relationships/notesMaster" Target="/ppt/notesMasters/notesMaster1.xml" Id="R26c7a3c07e6343d2" /><Relationship Type="http://schemas.openxmlformats.org/officeDocument/2006/relationships/presProps" Target="/ppt/presProps.xml" Id="Rc66ab4ed068c4157" /><Relationship Type="http://schemas.openxmlformats.org/officeDocument/2006/relationships/tableStyles" Target="/ppt/tableStyles.xml" Id="R6e9e955bc8fc4760" /><Relationship Type="http://schemas.openxmlformats.org/officeDocument/2006/relationships/slide" Target="/ppt/slides/slide1.xml" Id="R32c6e0be6d1a4c0f" /><Relationship Type="http://schemas.openxmlformats.org/officeDocument/2006/relationships/slide" Target="/ppt/slides/slide2.xml" Id="R64fdc6637bd54953" /><Relationship Type="http://schemas.openxmlformats.org/officeDocument/2006/relationships/slide" Target="/ppt/slides/slide3.xml" Id="Rd8768496367e4cf3" /><Relationship Type="http://schemas.openxmlformats.org/officeDocument/2006/relationships/slide" Target="/ppt/slides/slide4.xml" Id="Rb6f4f29c0bb3458f" /><Relationship Type="http://schemas.openxmlformats.org/officeDocument/2006/relationships/slide" Target="/ppt/slides/slide5.xml" Id="Ra75e17da87eb4ab5" /><Relationship Type="http://schemas.openxmlformats.org/officeDocument/2006/relationships/slide" Target="/ppt/slides/slide6.xml" Id="Ree9d8e8925da4744" /><Relationship Type="http://schemas.openxmlformats.org/officeDocument/2006/relationships/slide" Target="/ppt/slides/slide7.xml" Id="Rbf61c9a6b5ca4297" /><Relationship Type="http://schemas.openxmlformats.org/officeDocument/2006/relationships/slide" Target="/ppt/slides/slide8.xml" Id="R8ddc8fa16f024e51" /><Relationship Type="http://schemas.openxmlformats.org/officeDocument/2006/relationships/slide" Target="/ppt/slides/slide9.xml" Id="R5ada173785b14694" /><Relationship Type="http://schemas.openxmlformats.org/officeDocument/2006/relationships/slide" Target="/ppt/slides/slide10.xml" Id="Ra8c7ba40ad2e4dc1" /><Relationship Type="http://schemas.openxmlformats.org/officeDocument/2006/relationships/slide" Target="/ppt/slides/slide11.xml" Id="R40e882873df44aa8" /><Relationship Type="http://schemas.openxmlformats.org/officeDocument/2006/relationships/slide" Target="/ppt/slides/slide12.xml" Id="R1f4ed9c9588147ab" /><Relationship Type="http://schemas.openxmlformats.org/officeDocument/2006/relationships/slide" Target="/ppt/slides/slide13.xml" Id="R7ffdbce8e3e94b6a" /><Relationship Type="http://schemas.openxmlformats.org/officeDocument/2006/relationships/slide" Target="/ppt/slides/slide14.xml" Id="R2a2dc27180f843cc" /><Relationship Type="http://schemas.openxmlformats.org/officeDocument/2006/relationships/slide" Target="/ppt/slides/slide15.xml" Id="R21dd9b8f6657463d" /><Relationship Type="http://schemas.openxmlformats.org/officeDocument/2006/relationships/slide" Target="/ppt/slides/slide16.xml" Id="R35c9e36efc654519" /><Relationship Type="http://schemas.openxmlformats.org/officeDocument/2006/relationships/slide" Target="/ppt/slides/slide17.xml" Id="Rcedfb9efb3a94cd1" /><Relationship Type="http://schemas.openxmlformats.org/officeDocument/2006/relationships/slide" Target="/ppt/slides/slide18.xml" Id="Rd177f6a06e3c4cbe" /><Relationship Type="http://schemas.openxmlformats.org/officeDocument/2006/relationships/slide" Target="/ppt/slides/slide19.xml" Id="Rcf0a1eeab55f4cf1" /><Relationship Type="http://schemas.openxmlformats.org/officeDocument/2006/relationships/slide" Target="/ppt/slides/slide20.xml" Id="Rec8baf28b3174d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e039fc2570a47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53546edc904235" /><Relationship Type="http://schemas.openxmlformats.org/officeDocument/2006/relationships/notesMaster" Target="/ppt/notesMasters/notesMaster1.xml" Id="R8de6a533ec9d446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264daceca244679" /><Relationship Type="http://schemas.openxmlformats.org/officeDocument/2006/relationships/notesMaster" Target="/ppt/notesMasters/notesMaster1.xml" Id="Rca8a2a9b12d8488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1f64f177fce4434" /><Relationship Type="http://schemas.openxmlformats.org/officeDocument/2006/relationships/notesMaster" Target="/ppt/notesMasters/notesMaster1.xml" Id="Re32723ae0a3a4fa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6bc235c8ee34d0f" /><Relationship Type="http://schemas.openxmlformats.org/officeDocument/2006/relationships/notesMaster" Target="/ppt/notesMasters/notesMaster1.xml" Id="Re4defc1988a74d3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987fc5616dc4fc3" /><Relationship Type="http://schemas.openxmlformats.org/officeDocument/2006/relationships/notesMaster" Target="/ppt/notesMasters/notesMaster1.xml" Id="R304e082f5f3b446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c0e137b014840d2" /><Relationship Type="http://schemas.openxmlformats.org/officeDocument/2006/relationships/notesMaster" Target="/ppt/notesMasters/notesMaster1.xml" Id="Rf49f0928064b45a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b465d212eba4e09" /><Relationship Type="http://schemas.openxmlformats.org/officeDocument/2006/relationships/notesMaster" Target="/ppt/notesMasters/notesMaster1.xml" Id="R1f263df8477547f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fcd0c219c024ce3" /><Relationship Type="http://schemas.openxmlformats.org/officeDocument/2006/relationships/notesMaster" Target="/ppt/notesMasters/notesMaster1.xml" Id="R494acdacfe9a475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ee234b9f7684976" /><Relationship Type="http://schemas.openxmlformats.org/officeDocument/2006/relationships/notesMaster" Target="/ppt/notesMasters/notesMaster1.xml" Id="Rdf091fc9188b431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b2f5e0104874c28" /><Relationship Type="http://schemas.openxmlformats.org/officeDocument/2006/relationships/notesMaster" Target="/ppt/notesMasters/notesMaster1.xml" Id="Rb5c7fcb3a48a4d2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ef5e1d1617d4b4a" /><Relationship Type="http://schemas.openxmlformats.org/officeDocument/2006/relationships/notesMaster" Target="/ppt/notesMasters/notesMaster1.xml" Id="R023188ed494c495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9ed2a6b31ed4c36" /><Relationship Type="http://schemas.openxmlformats.org/officeDocument/2006/relationships/notesMaster" Target="/ppt/notesMasters/notesMaster1.xml" Id="Rc436a0a84f03408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ae88ddd72d944e0" /><Relationship Type="http://schemas.openxmlformats.org/officeDocument/2006/relationships/notesMaster" Target="/ppt/notesMasters/notesMaster1.xml" Id="R9b3b71adf2e34e9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0c666de8c334bee" /><Relationship Type="http://schemas.openxmlformats.org/officeDocument/2006/relationships/notesMaster" Target="/ppt/notesMasters/notesMaster1.xml" Id="R52804dea512349c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aa8464bcb8e40b0" /><Relationship Type="http://schemas.openxmlformats.org/officeDocument/2006/relationships/notesMaster" Target="/ppt/notesMasters/notesMaster1.xml" Id="R2784bed9c385403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fc607ad4e8a4636" /><Relationship Type="http://schemas.openxmlformats.org/officeDocument/2006/relationships/notesMaster" Target="/ppt/notesMasters/notesMaster1.xml" Id="Rc273b8f4916240f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98f97a91c4f4864" /><Relationship Type="http://schemas.openxmlformats.org/officeDocument/2006/relationships/notesMaster" Target="/ppt/notesMasters/notesMaster1.xml" Id="Rc17fba2e4c1c498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eacc60045f84d5e" /><Relationship Type="http://schemas.openxmlformats.org/officeDocument/2006/relationships/notesMaster" Target="/ppt/notesMasters/notesMaster1.xml" Id="R78a565a5b95f42a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c1d8c7f8e6e4888" /><Relationship Type="http://schemas.openxmlformats.org/officeDocument/2006/relationships/notesMaster" Target="/ppt/notesMasters/notesMaster1.xml" Id="R506bc5d55862496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9efcc894e074db4" /><Relationship Type="http://schemas.openxmlformats.org/officeDocument/2006/relationships/notesMaster" Target="/ppt/notesMasters/notesMaster1.xml" Id="R2509b12c03494e9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ISO 9060:2018 — clasificación de instrumentos de radiación solar</a:t>
            </a:r>
          </a:p>
          <a:p xmlns:a="http://schemas.openxmlformats.org/drawingml/2006/main">
            <a:r>
              <a:t>IEC 61724-1:2021 — clases, sensores y monitoreo</a:t>
            </a:r>
          </a:p>
          <a:p xmlns:a="http://schemas.openxmlformats.org/drawingml/2006/main">
            <a:r>
              <a:t>IEC 60891:2021 — correcciones I-V por irradiancia y temperatura</a:t>
            </a:r>
          </a:p>
          <a:p xmlns:a="http://schemas.openxmlformats.org/drawingml/2006/main">
            <a:r>
              <a:t>IEC 60904-1:2020 — medición de características I-V</a:t>
            </a:r>
          </a:p>
          <a:p xmlns:a="http://schemas.openxmlformats.org/drawingml/2006/main">
            <a:r>
              <a:t>CNE Utilización 2006 — marco nacional de instalación</a:t>
            </a:r>
          </a:p>
          <a:p xmlns:a="http://schemas.openxmlformats.org/drawingml/2006/main">
            <a:r>
              <a:t>MINEM, inauguración de la Central Solar Intipampa, 28-05-2018.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f935c18f1489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20865a128c14fb6" /><Relationship Type="http://schemas.openxmlformats.org/officeDocument/2006/relationships/slideLayout" Target="/ppt/slideLayouts/slideLayout1.xml" Id="R836b2421d24c455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b2421d24c455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0540b8824540" /><Relationship Type="http://schemas.openxmlformats.org/officeDocument/2006/relationships/image" Target="/ppt/media/image.jpeg" Id="R63dee9947e344400" /><Relationship Type="http://schemas.openxmlformats.org/officeDocument/2006/relationships/notesSlide" Target="/ppt/notesSlides/notesSlide1.xml" Id="Rbbabddc34b98482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2e63e78444c1" /><Relationship Type="http://schemas.openxmlformats.org/officeDocument/2006/relationships/image" Target="/ppt/media/image10.jpeg" Id="R4e86c9d07a364818" /><Relationship Type="http://schemas.openxmlformats.org/officeDocument/2006/relationships/notesSlide" Target="/ppt/notesSlides/notesSlide10.xml" Id="R60ca4d8579d14d2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ee1e63284ba8" /><Relationship Type="http://schemas.openxmlformats.org/officeDocument/2006/relationships/image" Target="/ppt/media/image11.jpeg" Id="R3facf34426264fea" /><Relationship Type="http://schemas.openxmlformats.org/officeDocument/2006/relationships/notesSlide" Target="/ppt/notesSlides/notesSlide11.xml" Id="Rd1f2a2bd88b94b3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43bf295f43d8" /><Relationship Type="http://schemas.openxmlformats.org/officeDocument/2006/relationships/image" Target="/ppt/media/image12.jpeg" Id="R1c14a024c1904fc9" /><Relationship Type="http://schemas.openxmlformats.org/officeDocument/2006/relationships/notesSlide" Target="/ppt/notesSlides/notesSlide12.xml" Id="Rc1c6703aefdc41f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49166f8c5405e" /><Relationship Type="http://schemas.openxmlformats.org/officeDocument/2006/relationships/image" Target="/ppt/media/image13.jpeg" Id="R51075dbe82fd4013" /><Relationship Type="http://schemas.openxmlformats.org/officeDocument/2006/relationships/notesSlide" Target="/ppt/notesSlides/notesSlide13.xml" Id="Rfb0bfacde7084dd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a3736bc1451f" /><Relationship Type="http://schemas.openxmlformats.org/officeDocument/2006/relationships/image" Target="/ppt/media/image14.jpeg" Id="R431d7f5299644bc7" /><Relationship Type="http://schemas.openxmlformats.org/officeDocument/2006/relationships/chart" Target="/ppt/slides/charts/chart3.xml" Id="R4673dac812f34b85" /><Relationship Type="http://schemas.openxmlformats.org/officeDocument/2006/relationships/notesSlide" Target="/ppt/notesSlides/notesSlide14.xml" Id="Rc079f7f8f521441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6e1ad60c04586" /><Relationship Type="http://schemas.openxmlformats.org/officeDocument/2006/relationships/image" Target="/ppt/media/image15.jpeg" Id="R4cc494ff0dd14cf2" /><Relationship Type="http://schemas.openxmlformats.org/officeDocument/2006/relationships/notesSlide" Target="/ppt/notesSlides/notesSlide15.xml" Id="R5495465dc89f4a8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e95a26bfb45dc" /><Relationship Type="http://schemas.openxmlformats.org/officeDocument/2006/relationships/image" Target="/ppt/media/image16.jpeg" Id="R38dc6ea1b7d04fa2" /><Relationship Type="http://schemas.openxmlformats.org/officeDocument/2006/relationships/notesSlide" Target="/ppt/notesSlides/notesSlide16.xml" Id="Rb75abaf17812427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747262ef74466" /><Relationship Type="http://schemas.openxmlformats.org/officeDocument/2006/relationships/image" Target="/ppt/media/image17.jpeg" Id="Rd658d588eabb4822" /><Relationship Type="http://schemas.openxmlformats.org/officeDocument/2006/relationships/notesSlide" Target="/ppt/notesSlides/notesSlide17.xml" Id="Rf39e986f523d4c1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f8201d194244" /><Relationship Type="http://schemas.openxmlformats.org/officeDocument/2006/relationships/image" Target="/ppt/media/image18.jpeg" Id="R74f80cf150b64ac8" /><Relationship Type="http://schemas.openxmlformats.org/officeDocument/2006/relationships/chart" Target="/ppt/slides/charts/chart4.xml" Id="R472baf910a234b98" /><Relationship Type="http://schemas.openxmlformats.org/officeDocument/2006/relationships/notesSlide" Target="/ppt/notesSlides/notesSlide18.xml" Id="Rccdeccfc215e4c1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24b1db8a4bd0" /><Relationship Type="http://schemas.openxmlformats.org/officeDocument/2006/relationships/image" Target="/ppt/media/image19.jpeg" Id="R4d4b28b4dd194a92" /><Relationship Type="http://schemas.openxmlformats.org/officeDocument/2006/relationships/notesSlide" Target="/ppt/notesSlides/notesSlide19.xml" Id="Ra2f6a696d776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7bdf3f5744bbe" /><Relationship Type="http://schemas.openxmlformats.org/officeDocument/2006/relationships/image" Target="/ppt/media/image2.jpeg" Id="R49d70dbf315142bc" /><Relationship Type="http://schemas.openxmlformats.org/officeDocument/2006/relationships/notesSlide" Target="/ppt/notesSlides/notesSlide2.xml" Id="R7ad3747373a141b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2478709b1431b" /><Relationship Type="http://schemas.openxmlformats.org/officeDocument/2006/relationships/image" Target="/ppt/media/image20.jpeg" Id="Raa82d26c54f4424d" /><Relationship Type="http://schemas.openxmlformats.org/officeDocument/2006/relationships/notesSlide" Target="/ppt/notesSlides/notesSlide20.xml" Id="R1747a7e5c932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2adccadc48a4" /><Relationship Type="http://schemas.openxmlformats.org/officeDocument/2006/relationships/image" Target="/ppt/media/image3.jpeg" Id="R4ecc08c9f8634549" /><Relationship Type="http://schemas.openxmlformats.org/officeDocument/2006/relationships/notesSlide" Target="/ppt/notesSlides/notesSlide3.xml" Id="Rca010b6e8ebf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8bba7aff34480" /><Relationship Type="http://schemas.openxmlformats.org/officeDocument/2006/relationships/image" Target="/ppt/media/image4.jpeg" Id="R5a80023fdb874ed0" /><Relationship Type="http://schemas.openxmlformats.org/officeDocument/2006/relationships/chart" Target="/ppt/slides/charts/chart1.xml" Id="Rf8f3dc9246774961" /><Relationship Type="http://schemas.openxmlformats.org/officeDocument/2006/relationships/notesSlide" Target="/ppt/notesSlides/notesSlide4.xml" Id="R9a96199e243a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2131db07c418f" /><Relationship Type="http://schemas.openxmlformats.org/officeDocument/2006/relationships/image" Target="/ppt/media/image5.jpeg" Id="R26b2f2a7d7a04188" /><Relationship Type="http://schemas.openxmlformats.org/officeDocument/2006/relationships/notesSlide" Target="/ppt/notesSlides/notesSlide5.xml" Id="R01dea588481c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968049fd4b0e" /><Relationship Type="http://schemas.openxmlformats.org/officeDocument/2006/relationships/image" Target="/ppt/media/image6.jpeg" Id="Ree0d9f1421da478d" /><Relationship Type="http://schemas.openxmlformats.org/officeDocument/2006/relationships/notesSlide" Target="/ppt/notesSlides/notesSlide6.xml" Id="Re3c8f4a239da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5945c1fb437f" /><Relationship Type="http://schemas.openxmlformats.org/officeDocument/2006/relationships/image" Target="/ppt/media/image7.jpeg" Id="Rc98a54e4138b4625" /><Relationship Type="http://schemas.openxmlformats.org/officeDocument/2006/relationships/notesSlide" Target="/ppt/notesSlides/notesSlide7.xml" Id="Rd8834cb75ec2411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a6a364274d36" /><Relationship Type="http://schemas.openxmlformats.org/officeDocument/2006/relationships/image" Target="/ppt/media/image8.jpeg" Id="Rf53a1bdbc4684aad" /><Relationship Type="http://schemas.openxmlformats.org/officeDocument/2006/relationships/chart" Target="/ppt/slides/charts/chart2.xml" Id="Red03eb137c5947a1" /><Relationship Type="http://schemas.openxmlformats.org/officeDocument/2006/relationships/notesSlide" Target="/ppt/notesSlides/notesSlide8.xml" Id="R152360757d514df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3ae8e05a4db3" /><Relationship Type="http://schemas.openxmlformats.org/officeDocument/2006/relationships/image" Target="/ppt/media/image9.jpeg" Id="R8ba0321a993f4ad0" /><Relationship Type="http://schemas.openxmlformats.org/officeDocument/2006/relationships/notesSlide" Target="/ppt/notesSlides/notesSlide9.xml" Id="Rc3bd309c969042b1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72</c:v>
              </c:pt>
              <c:pt idx="1">
                <c:v>62</c:v>
              </c:pt>
              <c:pt idx="2">
                <c:v>83</c:v>
              </c:pt>
              <c:pt idx="3">
                <c:v>64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76</c:v>
              </c:pt>
              <c:pt idx="1">
                <c:v>72</c:v>
              </c:pt>
              <c:pt idx="2">
                <c:v>77</c:v>
              </c:pt>
              <c:pt idx="3">
                <c:v>88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94</c:v>
              </c:pt>
              <c:pt idx="1">
                <c:v>70</c:v>
              </c:pt>
              <c:pt idx="2">
                <c:v>68</c:v>
              </c:pt>
              <c:pt idx="3">
                <c:v>58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74</c:v>
              </c:pt>
              <c:pt idx="1">
                <c:v>80</c:v>
              </c:pt>
              <c:pt idx="2">
                <c:v>91</c:v>
              </c:pt>
              <c:pt idx="3">
                <c:v>82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8359D6DF-39AC-47E4-9BD3-DAB21FC01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E56311E-F5B7-4671-974A-7145490FC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2D21B1-1019-4022-9794-4003266D5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Arquitectura del recurso solar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447780FC-4049-42EA-9330-965413B18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INTRODUCCIÓN A LA ENERGÍA SOLAR FOTOVOLTAICA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2623A2C6-3C20-4B02-A05B-4CA2B86C5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radiación solar, geometría, GHI/DNI/DHI, plano del generador y rendimiento energético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BA9DB1AD-DC35-4A45-981F-032A88E00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dee9947e344400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39C6D245-7108-459C-B18E-8853C3630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3801AB44-881D-4EE9-84FE-A789EFD3D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RECURSO Y ENERGÍA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8C8BF0EC-A32E-4F74-919B-4AF9E3C48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3E2EFBE4-40F2-47E7-9FFE-7D1A47D7D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00187A77-F207-4017-AEBA-4E35F8F33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7168C9B3-415D-450A-A0EB-B05EE18DF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316160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B27F826-3821-4CA4-8C02-2FE49DEC8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24B338D-FACC-4A71-8FF2-13464FFC6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D5E610-AE18-4714-BA8A-0E69A4679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Factor de capacidad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8B2E1F5-988C-43BA-A0F1-00858F898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Factor de capacidad: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4CE140E-E702-47CE-89FD-D27D52560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466CACC-058C-4A3D-8ABD-756CD5EF8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PR y GHI y DNI;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51A4D10-F3E3-4F92-BF24-5486150AF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0BB1C71-AE47-48CB-84F4-C7CFA0B6D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u_c = √Σ(c_i·u_i)².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C964A3D-5914-4DC6-8F15-EE358704B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5FF4A86-C942-4E02-A5A7-2A6F82339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61724-1:2021 — clases, sensores y monitoreo.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485DC4B-C0F5-40B6-A4C2-3CD930720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7AE689A-EAF9-434D-B5AA-E527A4090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780E323-8B54-48B3-8745-03180FB6E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86c9d07a36481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9739928-91E0-4395-A7F0-71BF69C7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68ED7DA-7A76-45B9-BAF4-662B8D7D1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6B3E8C4-9C19-491E-BD0E-BA668454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5DDCAB7-5643-41CD-AE40-8F84EA619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u_c = √Σ(c_i·u_i)²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A9E9E45-56DB-4110-9B5B-CDB46E62F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ECFD538-3BAB-490E-80F9-330314591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Combinar contribuciones independientes; declarar cobertura y nivel de confianza.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43EF97C-05D5-4F9E-8AE1-3F3890B75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834F9AD-7BD8-40EB-9A7B-9682246C6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5375D94-6822-4371-AEBF-122815F2C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43A718C-50E0-469E-B512-721B09236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068192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145BE3B-5AE1-4CCA-AA39-529A92A02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BCF8B99-6F42-4092-A802-A2FEEBCEB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58B4DCE-BB2A-47FC-88B2-872DBF666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Incertidumbre del recurso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147957C-6272-4B5B-8307-54C27F33E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Incertidumbre del recurso: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2BDE03E-760C-491B-A9C5-EB8B83A6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4B39203-963F-4C4B-8F66-077A580A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GHI y DNI y ángulo de incidencia;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A74BC7B-282E-48FA-88CB-1B70A23B5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C81F2CE-8CF0-48D8-8987-CBC41E422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G_POA = G_b·R_b + G_d·R_d + ρ_g·GHI·R_r. Resultado expresado en kWh/m²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D1CB85D-58B3-466E-855A-72477DDF8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10DC147-8F3C-4B28-8742-AA370A848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60891:2021 — correcciones I-V por irradiancia y temperatura.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76C6C29-5C6B-4D7B-BE65-7CDD08D2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701E6B2-AA9F-42BC-96DF-333BD514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A551B0B-3C74-4574-8FF6-A65C1321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acf34426264fe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6B43EB5-92A3-4385-8E35-3E908B93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D7ABE50-AAE8-450C-8BD5-A47B5CCE1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POA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C2ABE4B-D45F-47F0-8F48-D35829C17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86752A0-5834-47EE-950E-F5E36E3AF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G_POA = G_b·R_b + G_d·R_d + ρ_g·GHI·R_r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E3317D4-B279-4FB1-B091-55A0D1118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kWh/m²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34E8D11-6AB2-47EA-9868-CFB84746C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Transposición de irradiancia al plano inclinado; documentar modelo y albedo.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D76BE41-326D-4902-8E25-9960D1BFF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6D4CECE-6437-41BD-ABDE-85ACCCEF2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B4923FF-6B93-490B-864D-EFB9377E0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A084719-CAAC-45CD-BCFC-26DB25DB4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897218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69F7C88-E536-44BB-B51E-2EEB87D1A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FB3145F-F096-44BE-B90B-C12F17D21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0F64C69-2244-466A-A1D3-11F8F6197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P50, P75 y P90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5EA44EA-6241-4E79-8DD5-E2BE60911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P50, P75 y P90: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164DA8C-C1C5-47CE-BDE9-6D1FF4654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DEFA750-5399-41BF-A2B4-B2C0FF2E5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ángulo de incidencia y horas sol pico;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9836E97-CFB5-4C8A-B7F5-DCB7AC897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46A9D31-7BF7-43CA-B830-405AE55CA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T_c = T_a + (NOCT−20)/800 · G_POA. Resultado expresado en °C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1BA700A-9F84-4D79-9D28-45367A917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A9C8A8E-4204-45B0-BF1B-AE6D85E4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60904-1:2020 — medición de características I-V.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E53E4C6-56FA-4714-BDBF-23FA21DBD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B735CC4-96AC-4C94-B7C1-B45266ACE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05AD627-9E15-4C65-8A20-AAE4CA500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14a024c1904fc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0156E8C-4DCF-4C76-A346-678BF5C86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A089E19-DED7-4051-A91F-CDC1E488B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Temperatura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04D3E23-1B19-47FF-8184-FFBC509DF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F234BC0-E8FB-496C-92E7-B37C3DA69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T_c = T_a + (NOCT−20)/800 · G_POA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BF6F6DD-5446-44B3-BD40-1F2CAA595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°C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8225537-A274-446E-953B-A02416C4A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Modelo simplificado; reemplazar por modelo validado cuando existan datos de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592D3A5-CBCF-4E6F-AD06-6A67D3BF1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5D2A570-E767-4516-BE5D-B28C77CA2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7064691-261A-459D-B6B6-306DBE5D5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DAD0613-38E8-45C8-834C-0929D0A51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0816469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EC01C41-155B-44E8-A602-C8D432EC9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1B68376-C92F-40CB-A232-AAB535A48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5D0395-6820-4F39-821D-B71650A24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Selección de año meteorológico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5BAB655-0299-414F-92B4-3B14D3A39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Selección de año meteorológico: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90503D1-9F30-4010-A2BD-48A167FB9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DAA1BA0-C22E-47F8-8B22-2F4F2732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horas sol pico y yield específico;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65603E6-3831-4DCA-96AF-C96694C3B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A283542-C815-4349-9662-47451DF9C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E_AC = P_STC · H_POA · PR / G_STC. Resultado expresado en kWh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0B93F22-926F-4FB7-8854-C34A7513B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17F30CD-CEC4-470D-B7A0-0F4FC1C9E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 — marco nacional de instalación.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D63DA10-4F64-4EC3-B525-27E8E94F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2935915-1413-4F65-B2B3-469E6280D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2D7779D-4DE9-4425-9853-16201BD23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075dbe82fd401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6E3C557-5F3D-4CB4-9B89-AAA65331A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E163002-3E4C-41D1-9664-42D42FC35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Energía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3C271FB-EE84-47C6-80F9-9B05D355E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095DC2D-8099-401C-B476-25A429B00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E_AC = P_STC · H_POA · PR / G_STC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C46DA7B-E322-47A4-ABBD-6E08B2580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04644BA-68E8-4CF8-83A0-94A0CB562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Consistencia dimensional: P[kW]·H[kWh/m²] / G_STC[kW/m²].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336D8C0-AD25-4DA4-8E23-0F4A5028F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3FAC713-F5B1-4B0A-B2FF-BCED09723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5BDD3B2-B7BC-4A3B-A3F6-0AF9ACAE8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19188FA-03C5-4FE7-AAEB-C62487768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1035444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BBD35B7B-E15D-47AA-A53E-5CAD79037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CE36202-3D3E-4F0B-A2C3-12470A87F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B5A57FB-3D2D-47AB-8041-5F133E577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Sensores y trazabilidad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DA122F6-BBF5-4AAF-A6DF-46F7A3EAD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Sensores y trazabilidad: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D146FB8-5D86-4993-AABB-407160B7D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677BF08-371F-426A-BCF5-5DF623A98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yield específico y PR;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3DC20DE-4632-4CF2-88D1-1D9C95E1C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4FD3846-D659-4E69-9FA6-556B56481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PR = Y_f / Y_r = (E_AC/P_0)/(H_POA/G_STC).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FA91EA8-5198-4C21-8373-DBC5333DC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6E4EB7F-6156-415E-A09E-5B82D017B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9060:2018 — clasificación de instrumentos de radiación solar.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53D94EB-5979-42CD-BB77-D6492F8AD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B53399B-2E1C-4FB2-8AF4-14F98C7B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D0457CE-4DC3-4D32-ABFD-14B86BFD9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1d7f5299644bc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DD2DCEE-8AF6-4393-86C9-965DDB7B3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CF454BAC-E8A9-4A6E-AA2B-A1F4F96D7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Sensores y trazabilidad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673dac812f34b8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5D4C9C5-43F5-4504-BF8A-295AAF29C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5FE541FC-C795-4313-9229-2C60A20CB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23A7C3AA-71BF-4B46-9808-C84F35B4E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0B64113-C821-4C63-9D88-D51A8E65C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9A4BD7AF-A181-43C7-9FFF-6BA04FAEB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075378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918E161-837C-4398-B387-8447E607B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B40A5DA-5430-4DB3-9881-8286E08E3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23148F-F44A-4B6C-B13F-0854254A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Diseño del sistema de monitoreo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9C5847F-CE77-4CED-B3EE-6A8DF1AA1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Diseño del sistema de monitoreo: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8FAE9BA-B24F-474B-B3D3-A0165D676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D07D4EC-879F-4481-9CCC-2A2EE8E7E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PR y GHI y DNI;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963E01D-98E4-455F-A424-4197A1A10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2CA2D18-3CA2-441D-AD6E-1F440E055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u_c = √Σ(c_i·u_i)².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E6A96DD-5F06-4996-BA3D-AB5473D7B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B21CB86-CE22-40B5-80F3-D4E3CB8D3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61724-1:2021 — clases, sensores y monitoreo.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ADD47C9-5D2C-43C2-9D64-280126986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3975EA6-319B-4A99-9774-4CADC2DB4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8010A53-1E09-4B9D-B9D1-4A04250C9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c494ff0dd14cf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4CDF8B8-16EC-45AB-AD0E-A42188A59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0651EDF-0C4E-401B-96F5-0251C97E0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DFED3AD-DEAE-474F-99F1-CDDD49BC1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ACA16CC-D135-436F-8750-5CF3BFA8C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u_c = √Σ(c_i·u_i)²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12BCCA32-F09F-4002-9ED8-7AA708488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3597168-2CB0-45FF-A5A0-5EA1839A4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Combinar contribuciones independientes; declarar cobertura y nivel de confianza.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A680A63-31FA-4B50-9CAF-6A655AF29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D794B3A-8118-4AAF-A291-BBC081997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B7C9725-3A02-4423-9916-7DDDDCD67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D2BC1BB-91B2-467B-9135-FC6B53F8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3910649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1BA1D3D-4B3F-4E72-A216-7DAF08160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194710A-0176-499E-BADD-F345D56AD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BFA339-22F9-48DF-ABE4-798CF5FE6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Diagnóstico por series temporales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E9D7BA6-568B-45EF-B277-05B2060A3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Central Solar Intipampa — Moquegua (caso público documentado).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A5DE527-B91D-4AAE-8E7B-66CACED9A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8B217DF-F97E-4932-B872-AB62CF2C5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40 MW; 138 120 módulos; energía anual informada 108,40 GWh; operación desde 2018.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EF52245-727D-455E-B9A4-540572C30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AFEA6A9-FD68-4948-8720-1D7A92E6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G_POA = G_b·R_b + G_d·R_d + ρ_g·GHI·R_r (kWh/m²),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83358E7-1933-4190-891B-C5148C655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9D26B00-1328-4870-967E-00A951267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Yield público implícito ≈2 710 kWh/kW·año y factor de planta ≈30,9 %; usar solo como contraste de orden de magnitud, no como sustituto de una simulación horaria..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85D06A4-C2F0-4110-B62E-0F2B6EA8D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8544CC9-552B-40FD-A670-7C3532494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MINEM, inauguración de la Central Solar Intipampa, 28-05-2018.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9006E45-F613-411F-ABE5-469E1C3AA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dc6ea1b7d04fa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68BA3C3-AE8D-4E1E-BEC8-FFB1D0AB3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01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304FD45F-B30C-4E1E-88A6-D4367089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Central Solar Intipampa — Moquegua (caso público documentado)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FDD736AB-E19A-42C5-8550-F9800FCE0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40 MW; 138 120 módulos; energía anual informada 108,40 GWh; operación desde 2018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BB93CDBE-0900-4E85-9D5A-832CB8241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BC906CBF-E682-4768-994C-3329BDC3E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Yield público implícito ≈2 710 kWh/kW·año y factor de planta ≈30,9 %; usar solo como contraste de orden de magnitud, no como sustituto de una simulación horaria.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8F3504E5-4505-4560-B72F-44AF55ACB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MINEM, inauguración de la Central Solar Intipampa, 28-05-2018.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4D69DC5-9EDC-4D44-8F44-56BFD74D7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9AA48D0-8A05-4F46-8EA5-DA1ABC740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A9F2274-5DF8-46F4-846B-929393299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61F49D9-045F-45B9-B49A-FFCEADB11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5326604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9CB64BA-305B-456D-B721-F5664C4B4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949F9BC-3962-4845-9A3D-8F26C9E1B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EAA4239-6B5A-45E3-B33C-0EF6D7EAD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Arequipa: modelo base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A5841EB-9E3B-4F3A-9F33-2FF8416C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Central Solar Intipampa — Moquegua (caso público documentado).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B8CD668-1757-462D-AA22-F83B095CB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E62FBD8-02E6-49DA-B4CD-FE6BF7FCC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40 MW; 138 120 módulos; energía anual informada 108,40 GWh; operación desde 2018.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245B55B-E825-46FD-B5A2-A6B49216F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71B521F-57AD-4DB7-A59B-C3D3979AE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T_c = T_a + (NOCT−20)/800 · G_POA (°C),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9819D66-72C8-4A5C-87AB-177246E73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3EBB84F-5DB4-4303-9D8B-03D545C7F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Yield público implícito ≈2 710 kWh/kW·año y factor de planta ≈30,9 %; usar solo como contraste de orden de magnitud, no como sustituto de una simulación horaria..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365F7D8-5CEA-4ABC-A37D-CBBCF26ED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2EC2BCC-A15B-4D0E-81D3-05BFB096D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MINEM, inauguración de la Central Solar Intipampa, 28-05-2018.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8BE6578-D369-4284-80E0-34BE829F5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58d588eabb482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A93536B-EC6C-475E-87AA-7E4C08E02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01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4C2AE1EB-EC7E-447B-B9BD-7FD0ABF33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Central Solar Intipampa — Moquegua (caso público documentado)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C76B510D-6FB9-44CF-839A-96D9C8EED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40 MW; 138 120 módulos; energía anual informada 108,40 GWh; operación desde 2018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A06C35C4-43C2-4C8C-B57D-FB48FFC63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DD5F34CB-CE89-49D9-96AC-CD50C5F9D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Yield público implícito ≈2 710 kWh/kW·año y factor de planta ≈30,9 %; usar solo como contraste de orden de magnitud, no como sustituto de una simulación horaria.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B48D4F32-F90A-42EC-AC1D-DD389FE2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MINEM, inauguración de la Central Solar Intipampa, 28-05-2018.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BF66FD9-FA06-4992-953D-8A1C884A4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39122C9-1E4B-4C76-A186-D4EF5B38B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81BE426-A5F9-4C30-8F4D-E5D276F11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BAE9C8D-7DBC-417D-B224-138110800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320878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B8C59DD0-FDF4-4B20-8A1E-71366B1E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306B5B3-BB47-43C3-8CB4-EB5F025DC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55086E-43A6-4112-BCD4-E28E7F623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Sensibilidad irradiación–temperatura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BF97D65-31CB-4FDD-B421-6925478F7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Sensibilidad irradiación–temperatura: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096E5CB-168F-483E-8335-76C79B32F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06DFEBB-5492-4CEB-BA2F-72FF97B5F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horas sol pico y yield específico;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96C927E-F796-4EDA-AEB7-E49CD78CE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5C04CAB-5472-410D-BEC4-772E195B9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E_AC = P_STC · H_POA · PR / G_STC. Resultado expresado en kWh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5E0BCE6-9FC9-4891-90F4-5194B8AF3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F5F32D2-5B18-4410-86AD-F8CB346CF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 — marco nacional de instalación.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076BB46-9087-43FE-B230-CD7EA537C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B176E1E-3EC1-4112-8C42-6C1521AE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A99848C-953C-4A44-ACEE-22CC750F9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f80cf150b64ac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724CE42-381D-4500-8D5E-B34057549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86B32140-599E-4026-80C0-4BDBC6E71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Sensibilidad irradiación–temperatura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72baf910a234b98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3A8C20CA-1F78-49F5-A988-19628C21C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C8214C2-4CA8-4682-8478-315A69143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A8A020F-815C-431F-B407-2969E229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195BF252-42BC-4EA5-955B-578E524FF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D676F1CB-B33F-4905-9EE0-D48B786B0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353295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9E944D9-36A0-4D29-A04A-2646A8BB3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1453876-6740-45AE-905E-806EEB799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9FA21E-CDBA-4000-8182-01408ECA7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Criterios de aceptación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F6B3289-BDB3-4AA1-89D7-09254D088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Criterios de aceptación: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536D542-7B9F-4BE0-9468-A61783423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1AB7593-6EF1-4EFA-AE76-D165E23C4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yield específico y PR;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BAC0FB5-3F8D-44F6-A93E-1E1F174E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C50540F-511F-41F3-9E97-0A0184340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PR = Y_f / Y_r = (E_AC/P_0)/(H_POA/G_STC).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8A5A0BC-484B-4511-9C36-3C48DC715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B719E8E-FA0C-49CE-961B-F99B60E7F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9060:2018 — clasificación de instrumentos de radiación solar.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C8FCE70-2763-423E-B4F7-094F7629F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FA12FD7-5B02-46A6-BE11-ECCCA73B1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E5C9BEF-09CB-490F-9502-2E4B83D9B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4b28b4dd194a9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D50908C-2121-4816-A204-E81A25B05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E25309D-C45F-49C9-9799-65802CD0E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PR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79DD36E-DA80-4640-968D-618007986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258BDB3-ECD9-40D7-B904-916D201F2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 = Y_f / Y_r = (E_AC/P_0)/(H_POA/G_STC)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C9C6B2F-F72A-4C79-B562-57CEB9124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3975E33-3FBC-401E-8F04-9B287F237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disponibilidad, clipping y curtailment para análisis causal.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1B5FF18-2286-488B-8087-5A4BD9CEF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9145E06-7D17-4E49-9ED6-8516938B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2431F30-A028-4718-B219-04F15DAE6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64556F5-5AB2-40C2-8D24-3F7EB177E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76242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804F1C2E-4EBE-4858-AB36-2CAB8CED4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C9C09C-4808-46BD-9C28-2C5C125F0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5BB87D-63EA-4DC5-B336-869BB97AC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Geometría solar y tiempo solar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D44F127-D15B-48DC-AB17-D5AD98BAE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75CB346-77ED-4E58-8825-23E6571D4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4328CDC-2B69-4654-9FB6-32EFB4492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60904-1:2020 — medición de características I-V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9167CC6-18A0-4591-9D3D-DA25E8D5D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CA6B06B-FA82-45DB-87EA-7E6BA9608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CNE Utilización 2006 — marco nacional de instalación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9D2C6B5-5AED-4A61-90FF-AD4E4800D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B898535-CEE5-4DC6-A2EB-F3F4E680A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19E4B93-F11A-464D-B763-DCBA5232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DAF74B5-368B-4737-82D1-B32FBA47E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63B68D2-4453-4861-93D8-37721DE15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d70dbf315142b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B318B47-0462-46B8-AAA2-90F83C3FA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01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6DE4B43B-15C3-4115-8BF2-CEACF7E2E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C38A3F5C-877C-4240-9B47-7571A56AE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60904-1:2020 — medición de características I-V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5419DD9E-4E82-4E9B-81C2-24042045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CNE Utilización 2006 — marco nacional de instalación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9DD9AFD6-C5EC-473E-9FFB-EC5CAD54F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1820C656-2581-48CB-BC19-057054D50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EA7DE74A-3729-4ED8-BE8E-50EC347F8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C1800562-5980-44EA-8230-84088EC0B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BA88CF37-0A00-4D14-9183-45CBA3F99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119200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1E86734-7BFB-4194-8F24-0C2AA4477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21AC97A-5A0C-4087-A607-2C662A8C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4108F1-3BC5-4B5F-9BF0-11C7EB14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Memoria energética auditable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455D286-B717-495B-87C3-E10877C10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1E73737-2E51-4E51-8681-3EA7A67B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0AF0264-FCF5-4E7C-ACE2-B95C2C226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A9CAA70-83D8-4CFD-849F-FEFCCA9C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AFE1E93-F285-45C2-A8F9-E87AECAF0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246D443-9F2A-4523-8ECF-1B43E7CE4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3DC96BE-B339-403F-A5A2-E3719942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Planta comercial de 120 kWp en Arequipa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3078F44-84FA-4B54-9D55-64D2DBC29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F33041F-20A1-4888-BF9A-C088F5DE8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8F2598B-55C2-46A8-8E24-B657F17C9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82d26c54f4424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50D3E36-5062-4C40-89D8-EA243E10A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29BA097-B16C-4766-8B23-4B812AD51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474352F-E9AB-417C-9CEB-F22E004B4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58505EB-0D52-4074-A550-8C0DD8EC5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u_c = √Σ(c_i·u_i)²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56F219F-5387-4D88-B631-42064CC0A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CEC6C65-7A5E-4B6D-AF58-DC7668B1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Combinar contribuciones independientes; declarar cobertura y nivel de confianza.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4B61B99-778F-40A2-B449-7A8936A7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2718713-9B7D-4ABB-9BEA-423992B1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08DE53F-F169-4002-8247-9EAB48731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CB5241D-8E2D-43EF-B065-CDB63DC87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626191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5CB6FCB-2B35-41E6-880C-68AEBCAC1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BEBBD51-30FB-4CD2-A5DC-5DC11AB67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07818A4-B505-4C9A-A809-B99B142AC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GHI, DNI, DHI y POA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E9A67FB-F5A6-45C2-BC56-73AAA10AC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POA: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0748F1A-5525-4F6D-A4C7-1F31F36B5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2DC5CC5-5640-459C-8E4F-33E7267C4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G_POA = G_b·R_b + G_d·R_d + ρ_g·GHI·R_r. Salida requerida: kWh/m².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BD27A86-4A0D-4D09-B5BA-B44DD40DA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5DE8F42-0DA2-4333-8E17-884E6A0EE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Transposición de irradiancia al plano inclinado; documentar modelo y albedo.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05A35DA-14A7-45AB-A085-E26231C1B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24F9FF7-9FC2-4B5A-A112-1DF0FEEA9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ISO 9060:2018 — clasificación de instrumentos de radiación solar.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B4026AF-5E37-4589-BAE9-485B95A35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316C894-C647-4E49-9BAD-BEDC5B361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FB26599-A06E-4C9B-AAC3-8A1CDBCD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cc08c9f863454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0864080-9939-402A-A517-54FB78FB4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78AE7B1-A13E-42B7-A117-1027DA0D6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POA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408F77D-EB15-45AD-B8B3-33E730C5D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F3E10AA-F986-4A1E-ADF9-EC25AEC0F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G_POA = G_b·R_b + G_d·R_d + ρ_g·GHI·R_r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AA17C4A-82C9-47C2-BB20-9B8199B7D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kWh/m²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EA7090A-C16B-447C-A687-85D134D21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Transposición de irradiancia al plano inclinado; documentar modelo y albedo.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AA7051D-93BE-4163-A05D-1B86A4C1F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A671934-D9B4-4206-9839-E6DE30130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FDBD96E-09CB-4216-A0A3-78B0C14B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4EAC26D-7C08-4261-9299-A31FC9CC9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0564677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6C096899-1F70-4EBF-A80E-3ADCB94AD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000546F-8639-42B7-B8DE-E62A8CA44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798F4B-E744-4CC3-A031-084538C66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Transposición al plano del generador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F6D6BDD-B453-4D8A-91EE-B77FE2180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Transposición al plano del generador: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859A3DC-666C-464F-8EF0-83622D92D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962830F-9EFC-40C4-BA94-D2DA9DF9E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yield específico y PR;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878761A-319B-4821-B3B2-27899E5C1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ACA549D-D21F-42C4-8A43-D457E28D3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PR = Y_f / Y_r = (E_AC/P_0)/(H_POA/G_STC).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C4BB15E-B729-4897-922D-7503B56C6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0EE9D65-0F83-40FC-99DB-CC6F1CFED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9060:2018 — clasificación de instrumentos de radiación solar.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AA19DEE-7AE3-4B50-8764-60746DBB1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DF9A105-0089-4089-9E60-BEC839701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A635D59-76DC-4958-A948-41541B41A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80023fdb874ed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6619A30-D350-4770-8563-4C5E819FB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B0AA50AF-CF37-48DA-A70F-69708F289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Transposición al plano del generador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8f3dc9246774961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DEAF46EE-5AD6-44D8-A1E2-A03AE5819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BC6C9651-7222-44C0-80B4-6BF57497F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94FE8120-11D3-47CE-B254-90842FB04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89F00465-6305-4CC7-BA06-AC61DE48D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BEB0E997-1059-4E5F-A4FA-EC3AA2CDE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1764084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E108908-7B79-472F-AACA-C25ED38B7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478EAB8-2AD3-4DA4-96CC-859B44B52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B95891A-BCF9-4AD2-A007-1EDA812DA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Sombreado cercano y horizonte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8BD367F-52AE-4F33-8A9F-6469DCBA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Temperatura: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9D46B94-1E9B-4638-9A0E-60778818E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63AC1C3-5D68-4775-AF36-CE9910808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T_c = T_a + (NOCT−20)/800 · G_POA. Salida requerida: °C.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2C07F93-EB40-41E7-A3C1-5673769A8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7F38D05-D04A-45AB-9FCC-C3790A07B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simplificado; reemplazar por modelo validado cuando existan datos de fabricante.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CDF87A0-55AA-4D9A-80C3-38EF38F48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D1C5A47-EA42-437F-A9FB-31CB65C44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61724-1:2021 — clases, sensores y monitoreo.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41188F7-5A2C-4F68-A078-48BF15479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60A269A-11D0-4F3A-8540-927CE6146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1DCF6A9-FB87-4C7B-87C0-BFA5399BE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b2f2a7d7a0418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BFEB50E-1ADB-49E9-9B1C-4B4698BCB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4A0605B-6A4A-424A-9A8F-7C9232F1B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Temperatura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14D9BD8-1922-49E4-9A67-3B76B1450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5C45483-99BC-41CA-B401-D36693FF7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T_c = T_a + (NOCT−20)/800 · G_POA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0133E36-FE3D-462E-BDA9-E2C396E40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°C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14418FA-F4C7-43C4-B20B-7B492BB5A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Modelo simplificado; reemplazar por modelo validado cuando existan datos de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9419298-31A3-4D29-8503-AC911E0AC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8FAAA0D-29DC-4057-9FE2-822098290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E7133F4-B017-48F7-99CF-E230660C1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A222237-3509-4AA8-B81C-0FCDFA079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4552003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0B1D9FD-9C49-4430-B9F4-A02AC721E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D12A0A6-2BB1-4624-BE82-A8F4F6C56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30FAEB6-9304-4AE4-9F97-C7D22E0EC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Temperatura de célula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E9E879F-1F22-47C3-BC58-21554F9B9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Temperatura de célula: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B018C1D-4A1B-47D7-894B-5F49BD49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4A5A223-E76F-40EC-A718-A2B50D52E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GHI y DNI y ángulo de incidencia;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A834E49-A4C6-42E9-9D46-ED2A26FFB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F7D4E4F-AE43-4C45-B136-9454D14F3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G_POA = G_b·R_b + G_d·R_d + ρ_g·GHI·R_r. Resultado expresado en kWh/m²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5939384-C02D-474B-B562-1CD99B68C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FA64A59-FF5D-4EEE-BEA2-5AFE1597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60891:2021 — correcciones I-V por irradiancia y temperatura.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E052F8B-7943-4411-87E9-D9D709057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7E33722-ABE7-4885-A040-C1CEC7CD9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3BF5805-BF5F-475A-910D-37D4A5394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0d9f1421da478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553949E-BD99-48C4-A906-D335189CE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1E31B5C-0F2C-4A90-B292-93CA40A9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POA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F9FDBD4-8429-4A51-82F6-5E24DFEFA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E48F38C-D5C9-49B5-8B0C-04667C56C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G_POA = G_b·R_b + G_d·R_d + ρ_g·GHI·R_r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7759276-350A-440C-900D-B836B948D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kWh/m²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AE301BA-9DBE-4726-B922-C5FABA1B1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Transposición de irradiancia al plano inclinado; documentar modelo y albedo.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91168DF-AA2F-4F70-B62C-C5AF59389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DADA375-B4F7-45E6-84DF-9861CEEC6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585A4AF-99D8-4699-9CD7-351FC517E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AA35E9F-283A-4A78-AF1D-5C3F9355D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9253271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54BC8D2C-1B53-4512-93E5-B58C3313C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2CE8F27-F4FE-46DC-883F-7A7A6ECC9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94638B-C494-40E9-AF7E-920C1488A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Cadena de pérdidas energéticas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7EBC958-C1B7-4ABB-A499-E897F74E7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30D85CB-DFC9-4910-B0BF-6AA3840B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12B1C0D-858E-4306-929F-A2D4FB254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60904-1:2020 — medición de características I-V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096C85C-D960-4D19-8F3D-E9C3606A7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90C68FF-8F57-4290-8679-5C67CDDEC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CNE Utilización 2006 — marco nacional de instalación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C43A37D-97B2-491D-9E84-60F8A160F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224CCCF-15EE-4E30-BB15-FBE253AA9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4734BE9-B408-4DA8-A3C7-9A48E2B47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2DFE4F8-FE1F-4D4F-B14E-D581BB771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7FE35A9-C9DD-4FA4-BB45-45B8D3BC2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8a54e4138b462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2304D7D-FBDE-4BD8-825A-B0F509960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01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5A8CA8E7-8E44-47C5-A538-37F12F38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B6ABD57C-EBB0-4A7E-9CDD-372660A7E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60904-1:2020 — medición de características I-V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0AF31C2C-7C3C-4984-81EB-D2433126E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CNE Utilización 2006 — marco nacional de instalación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562EDDB0-B965-45AB-88AB-71804814F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5D80C21B-2960-4832-A6C6-D86B048F2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06B40C55-8A86-4065-B483-C9D88264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50299C72-507D-402B-9A34-FCB29437E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B67B4EDF-3F74-4F46-8A6E-1478E9C9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923930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3E528D23-D8FB-4283-84D2-929EC1177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91FD28C-3651-4D09-BE69-7A0E00658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C5CA753-4590-455D-819A-E353928FF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Yield de referencia y final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8CBD611-506B-4957-86DA-EBF2C510C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Yield de referencia y final: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D3E8FD3-DE11-4573-BF54-051F1A80A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7006ED6-725A-4F14-8271-1BD37ECD4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horas sol pico y yield específico;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6945201-699E-4B50-B718-63306CCB6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437CAA0-1BD1-45C8-A495-4269ECE08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E_AC = P_STC · H_POA · PR / G_STC. Resultado expresado en kWh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EAF03C3-6276-4272-9897-0F65FF24E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ADB5B15-EDDE-4566-B95A-85FAFF6F6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 — marco nacional de instalación.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AEBCF35-8BAD-4BE0-99C3-8F08CED2E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5F92A57-06F4-444B-9A79-93ED6BE7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Diagnóstico solar y bases de diseño.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87BC447-D5CE-444B-85C5-F38E63E1F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3a1bdbc4684aa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B92F83F-3DD4-42B7-A0DA-15352D4A2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317C6822-1C6D-44FA-9249-8D5A75304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Yield de referencia y final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d03eb137c5947a1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0CD39B4E-0408-4368-818A-CF75BD200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31FBC2A-3E3A-421C-92C0-7438E70C8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9ABCACB2-03E2-4557-AF05-AB5776862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5C8C208D-1904-40B4-A05F-43B835DF3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3A9B1489-F931-404A-9A80-D4676C81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8646512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70BF66D-1F2D-46E6-AA5F-3A7ACB81D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E8CD4CD-7CF0-45E2-B470-E62A29D4B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RECURSO Y ENERGÍA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73C166-4AFE-44DA-AC36-4C9B62442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Performance Ratio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9DB5710-F62D-4187-AB72-9FD9B0508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Energía: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67B6089-D3DD-45A5-8AA3-D42739449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97C31C3-8820-4A7C-B114-12F66A5BB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E_AC = P_STC · H_POA · PR / G_STC. Salida requerida: kWh.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77A2842-E266-4CC8-B4CE-3275A6CA9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E2ACC91-DDE5-4951-AE76-53BABB91C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Consistencia dimensional: P[kW]·H[kWh/m²] / G_STC[kW/m²].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0B8D7C4-7D41-4FC4-9CDD-BE0D45EDF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3D9EF4B-6153-4E43-B907-B7BB9C5F0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60891:2021 — correcciones I-V por irradiancia y temperatura.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3FC8DBD-258A-4851-9A7D-08B19A993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43317E7-8930-4F4C-B831-1B9EA221C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6CCE3DC-CCF5-4B26-A2EC-83080BE0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a0321a993f4ad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0AC356A-A08E-46B8-A6E8-31D1FD025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86E6B87-E090-47E4-A708-28897767D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Energía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7300364-0715-41A8-8DCB-8B5D3CD7A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FE46179-4015-4112-AA1A-B96AF97EF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E_AC = P_STC · H_POA · PR / G_STC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C74909A-1CD4-49C2-9A6E-2882A7655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84D1FB4-2E05-4A9C-9E21-3F23C46C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Consistencia dimensional: P[kW]·H[kWh/m²] / G_STC[kW/m²].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4CB95D9-7A1C-4DBA-8CA8-D7049F384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40665A9-4B56-45CF-8B75-DF682D7A3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7A37120-B0E5-4068-B4CC-1CAC01D8E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5F8AC1C-0DD3-445F-B6CF-3E887D02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675615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2026-07-25T06:32:40.0960000Z</dcterms:created>
  <dcterms:modified xsi:type="dcterms:W3CDTF">2026-07-25T06:32:40.0960000Z</dcterms:modified>
</coreProperties>
</file>